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.jpeg" ContentType="image/jpeg"/>
  <Override PartName="/ppt/media/image3.jpe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</p:sldIdLst>
  <p:sldSz cx="12192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7" name="Shape 8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Incidence Oblique gauche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56" name="Shape 2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AVD car pas de shunt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3" name="Shape 9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Profil bifurcation carotidienne / Division entre C6 et C4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2" name="Shape 10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1: meningé moyenne / 2: TS / 3: Maxillaire donne MM  // Anastomose occipitale et vertebrale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8" name="Shape 12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Orange: communicante postérieure / rouge: choroidienne antérieure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91" name="Shape 1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SCA qui nait de P1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03" name="Shape 2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Blanc: thalamo perforantes / violet: géniculés / red:choroidienne postérieure / yellow: perci calleuse posterieure / pink: calcarine / green: parieto occipital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19" name="Shape 21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1: SSG / 2: Sinus droit / 3: Sinus latéraux / 4: Golfe de jugulaire / 5: veine basilaire / 6: veine thalamot striée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25" name="Shape 2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1: veine occipitale interne 2: sinus lateral 3: veine hemispherique cerebelleuse 4:veine mesencephalique postérieure 5: veine vermienne inférieure 6: veine precentrale 7: veine mesencephalique laterale 8: veine du recessus lateral du 4ventricule 9: veine petreuse 10: sinus petreux supérieure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31" name="Shape 23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1: VCI 2:veine basilaire 3:veinepontomesencephalique antérieure 4:veine mesencephalique postérieure 5:veine precentrale 6:sinus petreux inferieur 7:sinus petreux supérieur 8:sinus sigmoide 9:veine vermienne cerebelleuse 10:veine hemispherique cerebelleuse 11: veine occipitale interne 12:sinus droit 13: veine vermienne superieure 14:veine de galien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Texte du titre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Texte niveau 1</a:t>
            </a:r>
            <a:endParaRPr sz="2400"/>
          </a:p>
          <a:p>
            <a:pPr lvl="1">
              <a:defRPr sz="1800"/>
            </a:pPr>
            <a:r>
              <a:rPr sz="2400"/>
              <a:t>Texte niveau 2</a:t>
            </a:r>
            <a:endParaRPr sz="2400"/>
          </a:p>
          <a:p>
            <a:pPr lvl="2">
              <a:defRPr sz="1800"/>
            </a:pPr>
            <a:r>
              <a:rPr sz="2400"/>
              <a:t>Texte niveau 3</a:t>
            </a:r>
            <a:endParaRPr sz="2400"/>
          </a:p>
          <a:p>
            <a:pPr lvl="3">
              <a:defRPr sz="1800"/>
            </a:pPr>
            <a:r>
              <a:rPr sz="2400"/>
              <a:t>Texte niveau 4</a:t>
            </a:r>
            <a:endParaRPr sz="2400"/>
          </a:p>
          <a:p>
            <a:pPr lvl="4">
              <a:defRPr sz="1800"/>
            </a:pPr>
            <a:r>
              <a:rPr sz="2400"/>
              <a:t>Texte niveau 5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8724900" y="0"/>
            <a:ext cx="2628900" cy="65420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Texte du titre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831850" y="4589462"/>
            <a:ext cx="10515600" cy="22685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Texte niveau 1</a:t>
            </a:r>
            <a:endParaRPr sz="24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Texte niveau 2</a:t>
            </a:r>
            <a:endParaRPr sz="24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Texte niveau 3</a:t>
            </a:r>
            <a:endParaRPr sz="24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Texte niveau 4</a:t>
            </a:r>
            <a:endParaRPr sz="24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Texte niveau 5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 lvl="0">
              <a:defRPr b="0" sz="1800"/>
            </a:pPr>
            <a:r>
              <a:rPr b="1" sz="2400"/>
              <a:t>Texte niveau 1</a:t>
            </a:r>
            <a:endParaRPr b="1" sz="2400"/>
          </a:p>
          <a:p>
            <a:pPr lvl="1">
              <a:defRPr b="0" sz="1800"/>
            </a:pPr>
            <a:r>
              <a:rPr b="1" sz="2400"/>
              <a:t>Texte niveau 2</a:t>
            </a:r>
            <a:endParaRPr b="1" sz="2400"/>
          </a:p>
          <a:p>
            <a:pPr lvl="2">
              <a:defRPr b="0" sz="1800"/>
            </a:pPr>
            <a:r>
              <a:rPr b="1" sz="2400"/>
              <a:t>Texte niveau 3</a:t>
            </a:r>
            <a:endParaRPr b="1" sz="2400"/>
          </a:p>
          <a:p>
            <a:pPr lvl="3">
              <a:defRPr b="0" sz="1800"/>
            </a:pPr>
            <a:r>
              <a:rPr b="1" sz="2400"/>
              <a:t>Texte niveau 4</a:t>
            </a:r>
            <a:endParaRPr b="1" sz="2400"/>
          </a:p>
          <a:p>
            <a:pPr lvl="4">
              <a:defRPr b="0" sz="1800"/>
            </a:pPr>
            <a:r>
              <a:rPr b="1" sz="2400"/>
              <a:t>Texte niveau 5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Texte du titre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5183187" y="987425"/>
            <a:ext cx="6172201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Texte du titre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839787" y="2057400"/>
            <a:ext cx="3932239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Texte niveau 1</a:t>
            </a:r>
            <a:endParaRPr sz="1600"/>
          </a:p>
          <a:p>
            <a:pPr lvl="1">
              <a:defRPr sz="1800"/>
            </a:pPr>
            <a:r>
              <a:rPr sz="1600"/>
              <a:t>Texte niveau 2</a:t>
            </a:r>
            <a:endParaRPr sz="1600"/>
          </a:p>
          <a:p>
            <a:pPr lvl="2">
              <a:defRPr sz="1800"/>
            </a:pPr>
            <a:r>
              <a:rPr sz="1600"/>
              <a:t>Texte niveau 3</a:t>
            </a:r>
            <a:endParaRPr sz="1600"/>
          </a:p>
          <a:p>
            <a:pPr lvl="3">
              <a:defRPr sz="1800"/>
            </a:pPr>
            <a:r>
              <a:rPr sz="1600"/>
              <a:t>Texte niveau 4</a:t>
            </a:r>
            <a:endParaRPr sz="1600"/>
          </a:p>
          <a:p>
            <a:pPr lvl="4">
              <a:defRPr sz="1800"/>
            </a:pPr>
            <a:r>
              <a:rPr sz="1600"/>
              <a:t>Texte niveau 5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9" indent="-320039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0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5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6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7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1524000" y="979859"/>
            <a:ext cx="9144000" cy="23876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000"/>
              <a:t>Comment lire une artériographie cérébrale?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1417122" y="4575814"/>
            <a:ext cx="9144001" cy="708705"/>
          </a:xfrm>
          <a:prstGeom prst="rect">
            <a:avLst/>
          </a:prstGeom>
        </p:spPr>
        <p:txBody>
          <a:bodyPr/>
          <a:lstStyle/>
          <a:p>
            <a:pPr lvl="0" defTabSz="704087">
              <a:spcBef>
                <a:spcPts val="700"/>
              </a:spcBef>
              <a:defRPr sz="1800"/>
            </a:pPr>
            <a:r>
              <a:rPr sz="1848"/>
              <a:t>METAYER Thomas </a:t>
            </a:r>
            <a:endParaRPr sz="1848"/>
          </a:p>
          <a:p>
            <a:pPr lvl="0" defTabSz="704087">
              <a:spcBef>
                <a:spcPts val="700"/>
              </a:spcBef>
              <a:defRPr sz="1800"/>
            </a:pPr>
            <a:r>
              <a:rPr sz="1848"/>
              <a:t>Cap Hornu Avril 2018</a:t>
            </a:r>
          </a:p>
        </p:txBody>
      </p:sp>
      <p:pic>
        <p:nvPicPr>
          <p:cNvPr id="51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05848" y="3557237"/>
            <a:ext cx="3048001" cy="2451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SYSTÈME ARTERIEL</a:t>
            </a:r>
          </a:p>
        </p:txBody>
      </p:sp>
      <p:pic>
        <p:nvPicPr>
          <p:cNvPr id="82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9060" y="1690688"/>
            <a:ext cx="4773880" cy="46076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Troncs supra-aortiques</a:t>
            </a:r>
          </a:p>
        </p:txBody>
      </p:sp>
      <p:pic>
        <p:nvPicPr>
          <p:cNvPr id="85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69672" y="1543792"/>
            <a:ext cx="5652656" cy="48451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Circulation antérieure: Carotides</a:t>
            </a:r>
          </a:p>
        </p:txBody>
      </p:sp>
      <p:pic>
        <p:nvPicPr>
          <p:cNvPr id="90" name="image1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73932" y="1690686"/>
            <a:ext cx="3895107" cy="4306353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/>
        </p:nvSpPr>
        <p:spPr>
          <a:xfrm>
            <a:off x="1033153" y="3396343"/>
            <a:ext cx="4655128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Comment reconnaitre la CE?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Circulation antérieure: CE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xfrm>
            <a:off x="1940130" y="5780799"/>
            <a:ext cx="2000002" cy="7618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1000"/>
              </a:lnSpc>
              <a:buSzTx/>
              <a:buNone/>
              <a:defRPr sz="2500"/>
            </a:lvl1pPr>
          </a:lstStyle>
          <a:p>
            <a:pPr lvl="0">
              <a:defRPr sz="1800"/>
            </a:pPr>
            <a:r>
              <a:rPr sz="2500"/>
              <a:t>Méningée moyenne</a:t>
            </a:r>
          </a:p>
        </p:txBody>
      </p:sp>
      <p:pic>
        <p:nvPicPr>
          <p:cNvPr id="97" name="image1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" y="1701320"/>
            <a:ext cx="4203864" cy="3702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11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56763" y="1713196"/>
            <a:ext cx="4049487" cy="3985718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8681852" y="6019393"/>
            <a:ext cx="267194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Occipitale</a:t>
            </a:r>
          </a:p>
        </p:txBody>
      </p:sp>
      <p:pic>
        <p:nvPicPr>
          <p:cNvPr id="100" name="Capture d’écran 2018-04-04 à 18.14.1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78495" y="1770841"/>
            <a:ext cx="3206022" cy="38704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Circulation antérieure: CE-CI</a:t>
            </a:r>
          </a:p>
        </p:txBody>
      </p:sp>
      <p:pic>
        <p:nvPicPr>
          <p:cNvPr id="105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2030122"/>
            <a:ext cx="5791200" cy="3629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Circulation antérieure: Carotide interne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xfrm>
            <a:off x="838200" y="1825625"/>
            <a:ext cx="4850082" cy="4351338"/>
          </a:xfrm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/>
            </a:pPr>
            <a:endParaRPr sz="2800"/>
          </a:p>
          <a:p>
            <a:pPr lvl="0" marL="0" indent="0">
              <a:buSzTx/>
              <a:buNone/>
              <a:defRPr sz="1800"/>
            </a:pPr>
            <a:endParaRPr sz="2800"/>
          </a:p>
          <a:p>
            <a:pPr lvl="0" marL="0" indent="0">
              <a:buSzTx/>
              <a:buNone/>
              <a:defRPr sz="1800"/>
            </a:pPr>
            <a:endParaRPr sz="2800"/>
          </a:p>
          <a:p>
            <a:pPr lvl="0" marL="0" indent="0">
              <a:buSzTx/>
              <a:buNone/>
              <a:defRPr sz="1800"/>
            </a:pPr>
            <a:r>
              <a:rPr sz="2800"/>
              <a:t>Classification de Fischer (1938),</a:t>
            </a:r>
            <a:endParaRPr sz="2800"/>
          </a:p>
          <a:p>
            <a:pPr lvl="0" marL="0" indent="0">
              <a:buSzTx/>
              <a:buNone/>
              <a:defRPr sz="1800"/>
            </a:pPr>
            <a:r>
              <a:rPr sz="2800"/>
              <a:t>Gibo (1981), Bouthillier (1996), Lajaunias….</a:t>
            </a:r>
          </a:p>
        </p:txBody>
      </p:sp>
      <p:pic>
        <p:nvPicPr>
          <p:cNvPr id="109" name="image1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81454" y="1690688"/>
            <a:ext cx="3778490" cy="45854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Circulation antérieure: Carotide interne</a:t>
            </a:r>
          </a:p>
        </p:txBody>
      </p:sp>
      <p:sp>
        <p:nvSpPr>
          <p:cNvPr id="112" name="Shape 112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13" name="image1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6191" y="1981694"/>
            <a:ext cx="3695701" cy="3705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1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8935" y="1981694"/>
            <a:ext cx="3408899" cy="3705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Circulation antérieure: Carotide interne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xfrm>
            <a:off x="956953" y="2982540"/>
            <a:ext cx="4078185" cy="154379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 u="sng"/>
              <a:t>Intra-pétreux: </a:t>
            </a:r>
            <a:endParaRPr sz="2800" u="sng"/>
          </a:p>
          <a:p>
            <a:pPr lvl="0" marL="0" indent="0">
              <a:buSzTx/>
              <a:buNone/>
              <a:defRPr sz="1800"/>
            </a:pPr>
            <a:r>
              <a:rPr sz="2800"/>
              <a:t>Deux portions: verticale puis horizontale</a:t>
            </a:r>
          </a:p>
        </p:txBody>
      </p:sp>
      <p:pic>
        <p:nvPicPr>
          <p:cNvPr id="118" name="image1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1449" y="1825625"/>
            <a:ext cx="3800476" cy="3857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Circulation antérieure: Carotide interne</a:t>
            </a:r>
          </a:p>
        </p:txBody>
      </p:sp>
      <p:sp>
        <p:nvSpPr>
          <p:cNvPr id="121" name="Shape 121"/>
          <p:cNvSpPr/>
          <p:nvPr>
            <p:ph type="body" idx="1"/>
          </p:nvPr>
        </p:nvSpPr>
        <p:spPr>
          <a:xfrm>
            <a:off x="838199" y="1825625"/>
            <a:ext cx="4743205" cy="43513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 u="sng"/>
              <a:t>Intra caverneux:</a:t>
            </a:r>
            <a:endParaRPr sz="2800" u="sng"/>
          </a:p>
          <a:p>
            <a:pPr lvl="0" marL="0" indent="0">
              <a:buSzTx/>
              <a:buNone/>
              <a:defRPr sz="1800"/>
            </a:pPr>
            <a:r>
              <a:rPr sz="2800"/>
              <a:t>Forme de S</a:t>
            </a:r>
            <a:endParaRPr sz="2800"/>
          </a:p>
          <a:p>
            <a:pPr lvl="0" marL="0" indent="0">
              <a:buSzTx/>
              <a:buNone/>
              <a:defRPr sz="1800"/>
            </a:pPr>
            <a:r>
              <a:rPr sz="2800"/>
              <a:t>Tronc meningo hypophysaire</a:t>
            </a:r>
            <a:endParaRPr sz="2800"/>
          </a:p>
          <a:p>
            <a:pPr lvl="0" marL="0" indent="0">
              <a:buSzTx/>
              <a:buNone/>
              <a:defRPr sz="1800"/>
            </a:pPr>
            <a:r>
              <a:rPr sz="2800"/>
              <a:t>Tronc inféro-latéral</a:t>
            </a:r>
          </a:p>
        </p:txBody>
      </p:sp>
      <p:pic>
        <p:nvPicPr>
          <p:cNvPr id="122" name="image1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7266" y="3942608"/>
            <a:ext cx="3638551" cy="2718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1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11439" y="2410692"/>
            <a:ext cx="3715926" cy="33132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868680">
              <a:defRPr sz="4180"/>
            </a:lvl1pPr>
          </a:lstStyle>
          <a:p>
            <a:pPr lvl="0">
              <a:defRPr sz="1800"/>
            </a:pPr>
            <a:r>
              <a:rPr sz="4180"/>
              <a:t>Circulation antérieure: Choroïdienne antérieure et communicante postérieure</a:t>
            </a:r>
          </a:p>
        </p:txBody>
      </p:sp>
      <p:pic>
        <p:nvPicPr>
          <p:cNvPr id="126" name="image2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45874" y="2280061"/>
            <a:ext cx="5500250" cy="3896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Introduction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L’artériographie consiste à réaliser une séquence temporelle d’images radiographiques après injection intra artérielle d’un bolus de produit de contraste iodé.</a:t>
            </a:r>
            <a:endParaRPr sz="2800"/>
          </a:p>
          <a:p>
            <a:pPr lvl="0">
              <a:defRPr sz="1800"/>
            </a:pPr>
            <a:endParaRPr sz="2800"/>
          </a:p>
          <a:p>
            <a:pPr lvl="0">
              <a:defRPr sz="1800"/>
            </a:pPr>
            <a:r>
              <a:rPr sz="2800"/>
              <a:t>Il s’agit d’un geste invasif (déficit persistant 1/1000, décès 1/10000), irradiant (10mSy), couteux et contraignant</a:t>
            </a:r>
            <a:endParaRPr sz="2800"/>
          </a:p>
          <a:p>
            <a:pPr lvl="0">
              <a:defRPr sz="1800"/>
            </a:pPr>
            <a:endParaRPr sz="2800"/>
          </a:p>
          <a:p>
            <a:pPr lvl="0">
              <a:defRPr sz="1800"/>
            </a:pPr>
            <a:r>
              <a:rPr sz="2800"/>
              <a:t>Et pourtant il est encore pratiqué…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xfrm>
            <a:off x="838200" y="124196"/>
            <a:ext cx="10515600" cy="132556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Circulation antérieure: ACM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xfrm>
            <a:off x="838200" y="1449759"/>
            <a:ext cx="10515600" cy="43513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Segment M1 basal</a:t>
            </a:r>
            <a:endParaRPr sz="2800"/>
          </a:p>
          <a:p>
            <a:pPr lvl="0">
              <a:defRPr sz="1800"/>
            </a:pPr>
            <a:r>
              <a:rPr sz="2800"/>
              <a:t>Segments distaux: M2 insulaire, M3 operculaire, M4 cortical</a:t>
            </a:r>
          </a:p>
        </p:txBody>
      </p:sp>
      <p:pic>
        <p:nvPicPr>
          <p:cNvPr id="132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674" y="2553193"/>
            <a:ext cx="8524876" cy="40257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Circulation antérieure: ACM</a:t>
            </a:r>
          </a:p>
        </p:txBody>
      </p:sp>
      <p:pic>
        <p:nvPicPr>
          <p:cNvPr id="135" name="image2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690688"/>
            <a:ext cx="5191125" cy="467096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6567054" y="1971304"/>
            <a:ext cx="478674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M1: importance des lenticulo-striés ++++</a:t>
            </a:r>
          </a:p>
        </p:txBody>
      </p:sp>
      <p:pic>
        <p:nvPicPr>
          <p:cNvPr id="137" name="image2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85806" y="2621252"/>
            <a:ext cx="5047014" cy="3433227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Circulation antérieure: ACM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838199" y="2945081"/>
            <a:ext cx="4422569" cy="111628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Bifurcation, Trifurcation….</a:t>
            </a:r>
          </a:p>
        </p:txBody>
      </p:sp>
      <p:pic>
        <p:nvPicPr>
          <p:cNvPr id="142" name="image2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55916" y="1690688"/>
            <a:ext cx="4216934" cy="4351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Circulation antérieure: ACM</a:t>
            </a:r>
          </a:p>
        </p:txBody>
      </p:sp>
      <p:pic>
        <p:nvPicPr>
          <p:cNvPr id="145" name="image2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9431" y="1825625"/>
            <a:ext cx="4273138" cy="4351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Circulation antérieure: ACA</a:t>
            </a:r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Segment A1: basal</a:t>
            </a:r>
            <a:endParaRPr sz="2800"/>
          </a:p>
          <a:p>
            <a:pPr lvl="0">
              <a:defRPr sz="1800"/>
            </a:pPr>
            <a:r>
              <a:rPr sz="2800"/>
              <a:t>Segments distaux: A2, A3, A4 et A5 = ACA distale</a:t>
            </a:r>
          </a:p>
        </p:txBody>
      </p:sp>
      <p:pic>
        <p:nvPicPr>
          <p:cNvPr id="149" name="image2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44408" y="1508165"/>
            <a:ext cx="2162176" cy="5091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Circulation antérieure: ACA</a:t>
            </a:r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xfrm>
            <a:off x="838200" y="1825625"/>
            <a:ext cx="4256314" cy="43513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A1 et les 5 premiers mm de A2: reliquats des artères diencéphalique et olfactive</a:t>
            </a:r>
            <a:endParaRPr sz="2800"/>
          </a:p>
          <a:p>
            <a:pPr lvl="0">
              <a:defRPr sz="1800"/>
            </a:pPr>
            <a:endParaRPr sz="2800"/>
          </a:p>
          <a:p>
            <a:pPr lvl="0">
              <a:defRPr sz="1800"/>
            </a:pPr>
            <a:r>
              <a:rPr sz="2800"/>
              <a:t>ACA distale: telencéphalique</a:t>
            </a:r>
          </a:p>
        </p:txBody>
      </p:sp>
      <p:pic>
        <p:nvPicPr>
          <p:cNvPr id="153" name="image2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65557" y="1825625"/>
            <a:ext cx="4292251" cy="42545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Circulation antérieure: ACA</a:t>
            </a:r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xfrm>
            <a:off x="838200" y="1825625"/>
            <a:ext cx="4731328" cy="4351338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1000"/>
              </a:lnSpc>
              <a:defRPr sz="1800"/>
            </a:pPr>
            <a:r>
              <a:rPr sz="2500"/>
              <a:t>A1 précommunicant: entre ACI et AcoA</a:t>
            </a:r>
            <a:endParaRPr sz="2500"/>
          </a:p>
          <a:p>
            <a:pPr lvl="0">
              <a:lnSpc>
                <a:spcPct val="81000"/>
              </a:lnSpc>
              <a:defRPr sz="1800"/>
            </a:pPr>
            <a:r>
              <a:rPr sz="2500"/>
              <a:t>A2 infracalleux: entre AcoA et le genu du corps calleux</a:t>
            </a:r>
            <a:endParaRPr sz="2500"/>
          </a:p>
          <a:p>
            <a:pPr lvl="0">
              <a:lnSpc>
                <a:spcPct val="81000"/>
              </a:lnSpc>
              <a:defRPr sz="1800"/>
            </a:pPr>
            <a:r>
              <a:rPr sz="2500"/>
              <a:t>A3 précalleux: autour du genu du corps calleux </a:t>
            </a:r>
            <a:endParaRPr sz="2500"/>
          </a:p>
          <a:p>
            <a:pPr lvl="0">
              <a:lnSpc>
                <a:spcPct val="81000"/>
              </a:lnSpc>
              <a:defRPr sz="1800"/>
            </a:pPr>
            <a:r>
              <a:rPr sz="2500"/>
              <a:t>A4 supracalleux: partie supérieure du corps calleux jusqu’à la suture coronale</a:t>
            </a:r>
            <a:endParaRPr sz="2500"/>
          </a:p>
          <a:p>
            <a:pPr lvl="0">
              <a:lnSpc>
                <a:spcPct val="81000"/>
              </a:lnSpc>
              <a:defRPr sz="1800"/>
            </a:pPr>
            <a:r>
              <a:rPr sz="2500"/>
              <a:t>A5 postérocalleux: après la suture coronale</a:t>
            </a:r>
          </a:p>
        </p:txBody>
      </p:sp>
      <p:pic>
        <p:nvPicPr>
          <p:cNvPr id="157" name="image2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43675" y="1690688"/>
            <a:ext cx="4810125" cy="4448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Circulation antérieure: ACA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xfrm>
            <a:off x="838200" y="1825625"/>
            <a:ext cx="4078185" cy="43513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Heubner: nait de A1 </a:t>
            </a:r>
            <a:endParaRPr sz="2800"/>
          </a:p>
          <a:p>
            <a:pPr lvl="0" marL="0" indent="0">
              <a:buSzTx/>
              <a:buNone/>
              <a:defRPr sz="1800"/>
            </a:pPr>
            <a:r>
              <a:rPr sz="2800"/>
              <a:t> - &gt; Vascularise la tête du noyau caudé et portion antéro interne de la capsule interne</a:t>
            </a:r>
          </a:p>
        </p:txBody>
      </p:sp>
      <p:pic>
        <p:nvPicPr>
          <p:cNvPr id="161" name="image2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22831" y="1919494"/>
            <a:ext cx="4330969" cy="42574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Circulation antérieure: ACA</a:t>
            </a:r>
          </a:p>
        </p:txBody>
      </p:sp>
      <p:pic>
        <p:nvPicPr>
          <p:cNvPr id="164" name="image3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1915" y="1825625"/>
            <a:ext cx="5348170" cy="4351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Circulation antérieure: ACA</a:t>
            </a:r>
          </a:p>
        </p:txBody>
      </p:sp>
      <p:pic>
        <p:nvPicPr>
          <p:cNvPr id="167" name="image3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65664" y="1825625"/>
            <a:ext cx="6260670" cy="4351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Introduction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1186" y="1825625"/>
            <a:ext cx="8429626" cy="4257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Circulation antérieure: ACA</a:t>
            </a:r>
          </a:p>
        </p:txBody>
      </p:sp>
      <p:pic>
        <p:nvPicPr>
          <p:cNvPr id="170" name="image3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8291" y="1920626"/>
            <a:ext cx="6029152" cy="43513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Circulation postérieure: Vertébrales</a:t>
            </a:r>
          </a:p>
        </p:txBody>
      </p:sp>
      <p:sp>
        <p:nvSpPr>
          <p:cNvPr id="173" name="Shape 173"/>
          <p:cNvSpPr/>
          <p:nvPr>
            <p:ph type="body" idx="1"/>
          </p:nvPr>
        </p:nvSpPr>
        <p:spPr>
          <a:xfrm>
            <a:off x="838200" y="1825625"/>
            <a:ext cx="4247147" cy="43513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V1 préforaminale: jusqu’au foramen de C6</a:t>
            </a:r>
            <a:endParaRPr sz="2800"/>
          </a:p>
          <a:p>
            <a:pPr lvl="0">
              <a:defRPr sz="1800"/>
            </a:pPr>
            <a:r>
              <a:rPr sz="2800"/>
              <a:t>V2 transversaire: de C6 à C2</a:t>
            </a:r>
            <a:endParaRPr sz="2800"/>
          </a:p>
          <a:p>
            <a:pPr lvl="0">
              <a:defRPr sz="1800"/>
            </a:pPr>
            <a:r>
              <a:rPr sz="2800"/>
              <a:t>V3 extradural: de C2 jusqu’à la dure mère</a:t>
            </a:r>
            <a:endParaRPr sz="2800"/>
          </a:p>
          <a:p>
            <a:pPr lvl="0">
              <a:defRPr sz="1800"/>
            </a:pPr>
            <a:r>
              <a:rPr sz="2800"/>
              <a:t>V4 intra dural: jusqu’au TB</a:t>
            </a:r>
          </a:p>
        </p:txBody>
      </p:sp>
      <p:pic>
        <p:nvPicPr>
          <p:cNvPr id="174" name="image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21024" y="1540133"/>
            <a:ext cx="3987403" cy="49223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Circulation postérieure: vertébrales</a:t>
            </a:r>
          </a:p>
        </p:txBody>
      </p:sp>
      <p:pic>
        <p:nvPicPr>
          <p:cNvPr id="177" name="image3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5927" y="1528740"/>
            <a:ext cx="5320146" cy="4610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Circulation postérieure: PICA</a:t>
            </a:r>
          </a:p>
        </p:txBody>
      </p:sp>
      <p:pic>
        <p:nvPicPr>
          <p:cNvPr id="180" name="image3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896876"/>
            <a:ext cx="3870484" cy="4351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3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77692" y="1896876"/>
            <a:ext cx="4034395" cy="4351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Circulation postérieure: AICA</a:t>
            </a:r>
          </a:p>
        </p:txBody>
      </p:sp>
      <p:pic>
        <p:nvPicPr>
          <p:cNvPr id="184" name="image3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4458" y="1825625"/>
            <a:ext cx="4434180" cy="4351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3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0810" y="1825625"/>
            <a:ext cx="4264233" cy="44445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Circulation postérieure: SCA</a:t>
            </a:r>
          </a:p>
        </p:txBody>
      </p:sp>
      <p:pic>
        <p:nvPicPr>
          <p:cNvPr id="188" name="image3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8715" y="1861250"/>
            <a:ext cx="4458163" cy="4351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40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57059" y="1861250"/>
            <a:ext cx="4848693" cy="43513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Circulation postérieure: disposition TB</a:t>
            </a:r>
          </a:p>
        </p:txBody>
      </p:sp>
      <p:pic>
        <p:nvPicPr>
          <p:cNvPr id="194" name="image4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42651" y="1789999"/>
            <a:ext cx="3706696" cy="4351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Circulation postérieure: ACP</a:t>
            </a:r>
          </a:p>
        </p:txBody>
      </p:sp>
      <p:sp>
        <p:nvSpPr>
          <p:cNvPr id="197" name="Shape 197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Segment P1: pré-communicant</a:t>
            </a:r>
            <a:endParaRPr sz="2800"/>
          </a:p>
          <a:p>
            <a:pPr lvl="0">
              <a:defRPr sz="1800"/>
            </a:pPr>
            <a:r>
              <a:rPr sz="2800"/>
              <a:t>Segments distaux: P2 ambiant, P3 quadrigéminal et P4 calcarin</a:t>
            </a:r>
          </a:p>
        </p:txBody>
      </p:sp>
      <p:pic>
        <p:nvPicPr>
          <p:cNvPr id="198" name="image4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0062" y="3061049"/>
            <a:ext cx="3571876" cy="3514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Circulation postérieure: ACP</a:t>
            </a:r>
          </a:p>
        </p:txBody>
      </p:sp>
      <p:pic>
        <p:nvPicPr>
          <p:cNvPr id="201" name="image4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7167" y="1825625"/>
            <a:ext cx="8937665" cy="4351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Circulation postérieure: ACP</a:t>
            </a:r>
          </a:p>
        </p:txBody>
      </p:sp>
      <p:pic>
        <p:nvPicPr>
          <p:cNvPr id="206" name="image4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2439689"/>
            <a:ext cx="4762500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4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0449" y="2439689"/>
            <a:ext cx="4762501" cy="2743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Introduction</a:t>
            </a:r>
          </a:p>
        </p:txBody>
      </p:sp>
      <p:pic>
        <p:nvPicPr>
          <p:cNvPr id="61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3839" y="4170946"/>
            <a:ext cx="8034301" cy="1941034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838199" y="2005263"/>
            <a:ext cx="10808370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Mise en condition du patient:</a:t>
            </a:r>
          </a:p>
          <a:p>
            <a:pPr lvl="0"/>
            <a:r>
              <a:t>-    Décubitus &gt;6 heures après le geste</a:t>
            </a:r>
          </a:p>
          <a:p>
            <a:pPr lvl="0" marL="285750" indent="-285750">
              <a:buSzPct val="100000"/>
              <a:buChar char="-"/>
            </a:pPr>
            <a:r>
              <a:t>A jeun (sauf médicament), pré médication</a:t>
            </a:r>
          </a:p>
          <a:p>
            <a:pPr lvl="0" marL="285750" indent="-285750">
              <a:buSzPct val="100000"/>
              <a:buChar char="-"/>
            </a:pPr>
            <a:r>
              <a:t>Rasage des 2 Scarpa*2</a:t>
            </a:r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Sinus et veines</a:t>
            </a:r>
          </a:p>
        </p:txBody>
      </p:sp>
      <p:pic>
        <p:nvPicPr>
          <p:cNvPr id="210" name="image4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7594" y="1579419"/>
            <a:ext cx="5165768" cy="45244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Sinus et veines</a:t>
            </a:r>
          </a:p>
        </p:txBody>
      </p:sp>
      <p:pic>
        <p:nvPicPr>
          <p:cNvPr id="213" name="image4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5085" y="1852548"/>
            <a:ext cx="5628906" cy="4405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Sinus et veines</a:t>
            </a:r>
          </a:p>
        </p:txBody>
      </p:sp>
      <p:sp>
        <p:nvSpPr>
          <p:cNvPr id="216" name="Shape 216"/>
          <p:cNvSpPr/>
          <p:nvPr>
            <p:ph type="body" idx="1"/>
          </p:nvPr>
        </p:nvSpPr>
        <p:spPr>
          <a:xfrm>
            <a:off x="838200" y="5522024"/>
            <a:ext cx="10515600" cy="654938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217" name="image4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23691" y="1690688"/>
            <a:ext cx="6524626" cy="3295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Sinus et veines</a:t>
            </a:r>
          </a:p>
        </p:txBody>
      </p:sp>
      <p:sp>
        <p:nvSpPr>
          <p:cNvPr id="222" name="Shape 222"/>
          <p:cNvSpPr/>
          <p:nvPr>
            <p:ph type="body" idx="1"/>
          </p:nvPr>
        </p:nvSpPr>
        <p:spPr>
          <a:xfrm>
            <a:off x="838200" y="1825625"/>
            <a:ext cx="3579422" cy="4351338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72000"/>
              </a:lnSpc>
              <a:defRPr sz="1800"/>
            </a:pPr>
            <a:r>
              <a:rPr sz="2500"/>
              <a:t>Groupe supérieur:  veine basilaire et VCI -&gt; sinus droit</a:t>
            </a:r>
            <a:endParaRPr sz="2500"/>
          </a:p>
          <a:p>
            <a:pPr lvl="0">
              <a:lnSpc>
                <a:spcPct val="72000"/>
              </a:lnSpc>
              <a:defRPr sz="1800"/>
            </a:pPr>
            <a:endParaRPr sz="2500"/>
          </a:p>
          <a:p>
            <a:pPr lvl="0">
              <a:lnSpc>
                <a:spcPct val="72000"/>
              </a:lnSpc>
              <a:defRPr sz="1800"/>
            </a:pPr>
            <a:r>
              <a:rPr sz="2500"/>
              <a:t>Groupe antérieur: -&gt; veine pétreuse</a:t>
            </a:r>
            <a:endParaRPr sz="2500"/>
          </a:p>
          <a:p>
            <a:pPr lvl="0">
              <a:lnSpc>
                <a:spcPct val="72000"/>
              </a:lnSpc>
              <a:defRPr sz="1800"/>
            </a:pPr>
            <a:endParaRPr sz="2500"/>
          </a:p>
          <a:p>
            <a:pPr lvl="0">
              <a:lnSpc>
                <a:spcPct val="72000"/>
              </a:lnSpc>
              <a:defRPr sz="1800"/>
            </a:pPr>
            <a:r>
              <a:rPr sz="2500"/>
              <a:t>Groupe postérieur: veine vermienne -&gt; torcular / veines hemisphériques -&gt; sinus latéral</a:t>
            </a:r>
          </a:p>
        </p:txBody>
      </p:sp>
      <p:pic>
        <p:nvPicPr>
          <p:cNvPr id="223" name="image4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04509" y="1690688"/>
            <a:ext cx="6697683" cy="41994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Sinus et veines</a:t>
            </a:r>
          </a:p>
        </p:txBody>
      </p:sp>
      <p:sp>
        <p:nvSpPr>
          <p:cNvPr id="228" name="Shape 228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229" name="image5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0463" y="1690689"/>
            <a:ext cx="8542422" cy="4486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Quizz</a:t>
            </a:r>
          </a:p>
        </p:txBody>
      </p:sp>
      <p:sp>
        <p:nvSpPr>
          <p:cNvPr id="234" name="Shape 234"/>
          <p:cNvSpPr/>
          <p:nvPr>
            <p:ph type="body" idx="1"/>
          </p:nvPr>
        </p:nvSpPr>
        <p:spPr>
          <a:xfrm>
            <a:off x="838199" y="3331982"/>
            <a:ext cx="3637491" cy="352601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Quelle est cette anomalie ?</a:t>
            </a:r>
          </a:p>
        </p:txBody>
      </p:sp>
      <p:sp>
        <p:nvSpPr>
          <p:cNvPr id="235" name="Shape 23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236" name="Capture d’écran 2018-04-04 à 22.49.3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57585" y="1372311"/>
            <a:ext cx="2937126" cy="45260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Quizz</a:t>
            </a:r>
          </a:p>
        </p:txBody>
      </p:sp>
      <p:sp>
        <p:nvSpPr>
          <p:cNvPr id="239" name="Shape 239"/>
          <p:cNvSpPr/>
          <p:nvPr>
            <p:ph type="body" idx="1"/>
          </p:nvPr>
        </p:nvSpPr>
        <p:spPr>
          <a:xfrm>
            <a:off x="838200" y="2067954"/>
            <a:ext cx="4217994" cy="23532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Quelle est cette anomalie ?</a:t>
            </a:r>
          </a:p>
        </p:txBody>
      </p:sp>
      <p:sp>
        <p:nvSpPr>
          <p:cNvPr id="240" name="Shape 24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241" name="Capture d’écran 2018-04-04 à 22.51.5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6151" y="1695345"/>
            <a:ext cx="5765801" cy="4089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Quizz</a:t>
            </a:r>
          </a:p>
        </p:txBody>
      </p:sp>
      <p:sp>
        <p:nvSpPr>
          <p:cNvPr id="244" name="Shape 244"/>
          <p:cNvSpPr/>
          <p:nvPr>
            <p:ph type="body" idx="1"/>
          </p:nvPr>
        </p:nvSpPr>
        <p:spPr>
          <a:xfrm>
            <a:off x="838200" y="3638802"/>
            <a:ext cx="5746656" cy="159543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Quelle est cette anomalie ?</a:t>
            </a:r>
          </a:p>
        </p:txBody>
      </p:sp>
      <p:sp>
        <p:nvSpPr>
          <p:cNvPr id="245" name="Shape 24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246" name="Capture d’écran 2018-04-04 à 22.47.3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2510" y="1182449"/>
            <a:ext cx="2815179" cy="4493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Quizz</a:t>
            </a:r>
          </a:p>
        </p:txBody>
      </p:sp>
      <p:sp>
        <p:nvSpPr>
          <p:cNvPr id="249" name="Shape 249"/>
          <p:cNvSpPr/>
          <p:nvPr>
            <p:ph type="body" idx="1"/>
          </p:nvPr>
        </p:nvSpPr>
        <p:spPr>
          <a:xfrm>
            <a:off x="838200" y="1825625"/>
            <a:ext cx="4410694" cy="4351338"/>
          </a:xfrm>
          <a:prstGeom prst="rect">
            <a:avLst/>
          </a:prstGeom>
        </p:spPr>
        <p:txBody>
          <a:bodyPr/>
          <a:lstStyle/>
          <a:p>
            <a:pPr lvl="0" algn="ctr">
              <a:defRPr sz="1800"/>
            </a:pPr>
            <a:endParaRPr sz="2800"/>
          </a:p>
          <a:p>
            <a:pPr lvl="0" algn="ctr">
              <a:defRPr sz="1800"/>
            </a:pPr>
            <a:endParaRPr sz="2800"/>
          </a:p>
          <a:p>
            <a:pPr lvl="0" algn="ctr">
              <a:defRPr sz="1800"/>
            </a:pPr>
            <a:endParaRPr sz="2800"/>
          </a:p>
          <a:p>
            <a:pPr lvl="0" algn="ctr">
              <a:defRPr sz="1800"/>
            </a:pPr>
            <a:r>
              <a:rPr sz="2800"/>
              <a:t>Quelle est cette anomalie?</a:t>
            </a:r>
          </a:p>
        </p:txBody>
      </p:sp>
      <p:pic>
        <p:nvPicPr>
          <p:cNvPr id="250" name="image5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77610" y="1690688"/>
            <a:ext cx="4676191" cy="45809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Quizz</a:t>
            </a:r>
          </a:p>
        </p:txBody>
      </p:sp>
      <p:sp>
        <p:nvSpPr>
          <p:cNvPr id="253" name="Shape 253"/>
          <p:cNvSpPr/>
          <p:nvPr>
            <p:ph type="body" idx="1"/>
          </p:nvPr>
        </p:nvSpPr>
        <p:spPr>
          <a:xfrm>
            <a:off x="2697182" y="5415145"/>
            <a:ext cx="6797634" cy="131995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2800"/>
              <a:t>Quelle est cette anomalie?</a:t>
            </a:r>
          </a:p>
        </p:txBody>
      </p:sp>
      <p:pic>
        <p:nvPicPr>
          <p:cNvPr id="254" name="image5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8675" y="1757361"/>
            <a:ext cx="10534650" cy="3343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Introduction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Installation en salle d’angiographie</a:t>
            </a:r>
          </a:p>
        </p:txBody>
      </p:sp>
      <p:pic>
        <p:nvPicPr>
          <p:cNvPr id="66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1707" y="2676414"/>
            <a:ext cx="5686441" cy="3635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Mais il faut toujours garder à l’esprit: </a:t>
            </a:r>
          </a:p>
        </p:txBody>
      </p:sp>
      <p:pic>
        <p:nvPicPr>
          <p:cNvPr id="259" name="image5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0042" y="1690686"/>
            <a:ext cx="3883232" cy="4662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5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18317" y="2173184"/>
            <a:ext cx="3789652" cy="33607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title"/>
          </p:nvPr>
        </p:nvSpPr>
        <p:spPr>
          <a:xfrm>
            <a:off x="814449" y="2692688"/>
            <a:ext cx="10515601" cy="132556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Merci de votre attention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Introduction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Cathétérisme sélectif</a:t>
            </a:r>
          </a:p>
        </p:txBody>
      </p:sp>
      <p:pic>
        <p:nvPicPr>
          <p:cNvPr id="70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23410" y="2633027"/>
            <a:ext cx="6275105" cy="35439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Introduction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 u="sng"/>
              <a:t>Axes explorés – incidences:</a:t>
            </a:r>
            <a:endParaRPr sz="2800" u="sng"/>
          </a:p>
          <a:p>
            <a:pPr lvl="0">
              <a:buFontTx/>
              <a:buChar char="-"/>
              <a:defRPr sz="1800"/>
            </a:pPr>
            <a:r>
              <a:rPr sz="2800"/>
              <a:t>Injection manuelle ou à l’injecteur</a:t>
            </a:r>
            <a:endParaRPr sz="2800"/>
          </a:p>
          <a:p>
            <a:pPr lvl="0">
              <a:buFontTx/>
              <a:buChar char="-"/>
              <a:defRPr sz="1800"/>
            </a:pPr>
            <a:r>
              <a:rPr sz="2800"/>
              <a:t>1 à « 6 axes » (carotides primitives, internes, externes, sous clavières, vertébrales)</a:t>
            </a:r>
            <a:endParaRPr sz="2800"/>
          </a:p>
          <a:p>
            <a:pPr lvl="0">
              <a:buFontTx/>
              <a:buChar char="-"/>
              <a:defRPr sz="1800"/>
            </a:pPr>
            <a:r>
              <a:rPr sz="2800"/>
              <a:t>Acquisition 2D (Face, profil, ¾ D-G, obliques spécifiques)</a:t>
            </a:r>
            <a:endParaRPr sz="2800"/>
          </a:p>
          <a:p>
            <a:pPr lvl="0">
              <a:buFontTx/>
              <a:buChar char="-"/>
              <a:defRPr sz="1800"/>
            </a:pPr>
            <a:r>
              <a:rPr sz="2800"/>
              <a:t>Acquisition 3D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Introduction: interprétation</a:t>
            </a:r>
          </a:p>
        </p:txBody>
      </p:sp>
      <p:pic>
        <p:nvPicPr>
          <p:cNvPr id="76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7850" y="2343943"/>
            <a:ext cx="8496300" cy="3314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/>
            </a:pPr>
            <a:r>
              <a:rPr sz="4400"/>
              <a:t>Introduction: indications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/>
            </a:pPr>
            <a:r>
              <a:rPr sz="2800"/>
              <a:t>1: Hémorragie intracrânienne non traumatique</a:t>
            </a:r>
            <a:endParaRPr sz="2800"/>
          </a:p>
          <a:p>
            <a:pPr lvl="0" marL="0" indent="0">
              <a:buSzTx/>
              <a:buNone/>
              <a:defRPr sz="1800"/>
            </a:pPr>
            <a:r>
              <a:rPr sz="2800"/>
              <a:t>2: AVC ischémique de cause inconnue</a:t>
            </a:r>
            <a:endParaRPr sz="2800"/>
          </a:p>
          <a:p>
            <a:pPr lvl="0" marL="0" indent="0">
              <a:buSzTx/>
              <a:buNone/>
              <a:defRPr sz="1800"/>
            </a:pPr>
            <a:r>
              <a:rPr sz="2800"/>
              <a:t>3: Bilan d’une MAV</a:t>
            </a:r>
            <a:endParaRPr sz="2800"/>
          </a:p>
          <a:p>
            <a:pPr lvl="0" marL="0" indent="0">
              <a:buSzTx/>
              <a:buNone/>
              <a:defRPr sz="1800"/>
            </a:pPr>
            <a:r>
              <a:rPr sz="2800"/>
              <a:t>4: Bilan d’une sténose athéromateuse de sévérité incertaine</a:t>
            </a:r>
            <a:endParaRPr sz="2800"/>
          </a:p>
          <a:p>
            <a:pPr lvl="0" marL="0" indent="0">
              <a:buSzTx/>
              <a:buNone/>
              <a:defRPr sz="1800"/>
            </a:pPr>
            <a:r>
              <a:rPr sz="2800"/>
              <a:t>5: Bilan de référence d’une vasculopathie</a:t>
            </a:r>
            <a:endParaRPr sz="2800"/>
          </a:p>
          <a:p>
            <a:pPr lvl="0" marL="0" indent="0">
              <a:buSzTx/>
              <a:buNone/>
              <a:defRPr sz="1800"/>
            </a:pPr>
            <a:r>
              <a:rPr sz="2800"/>
              <a:t>6: Diagnostic d’élimination d’un anévrysme mycotique</a:t>
            </a:r>
            <a:endParaRPr sz="2800"/>
          </a:p>
          <a:p>
            <a:pPr lvl="0" marL="0" indent="0">
              <a:buSzTx/>
              <a:buNone/>
              <a:defRPr sz="1800"/>
            </a:pPr>
            <a:r>
              <a:rPr sz="2800"/>
              <a:t>7: Diagnostic d’un vasospasme sévère 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