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60" r:id="rId4"/>
    <p:sldId id="262" r:id="rId5"/>
    <p:sldId id="264" r:id="rId6"/>
    <p:sldId id="261" r:id="rId7"/>
    <p:sldId id="259" r:id="rId8"/>
    <p:sldId id="275" r:id="rId9"/>
    <p:sldId id="258" r:id="rId10"/>
    <p:sldId id="263" r:id="rId11"/>
    <p:sldId id="271" r:id="rId12"/>
    <p:sldId id="257" r:id="rId13"/>
    <p:sldId id="267" r:id="rId14"/>
    <p:sldId id="265" r:id="rId15"/>
    <p:sldId id="268" r:id="rId16"/>
    <p:sldId id="272" r:id="rId17"/>
    <p:sldId id="273" r:id="rId18"/>
    <p:sldId id="266" r:id="rId19"/>
    <p:sldId id="269" r:id="rId20"/>
    <p:sldId id="270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AA55B-9104-41F3-9E54-8339370E8C58}" type="datetimeFigureOut">
              <a:rPr lang="fr-FR" smtClean="0"/>
              <a:t>04/04/2018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32AB7-3117-4F65-A7F3-8017EA669A8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49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36EC-1373-4853-BA04-02BF40008DF0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16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0166-B90E-4896-A8FA-BDB2B327D03D}" type="datetimeFigureOut">
              <a:rPr lang="fr-FR" smtClean="0"/>
              <a:t>04/04/2018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6AF3-20FD-41CE-92DC-7B8981EA40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01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0166-B90E-4896-A8FA-BDB2B327D03D}" type="datetimeFigureOut">
              <a:rPr lang="fr-FR" smtClean="0"/>
              <a:t>04/04/2018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6AF3-20FD-41CE-92DC-7B8981EA40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89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0166-B90E-4896-A8FA-BDB2B327D03D}" type="datetimeFigureOut">
              <a:rPr lang="fr-FR" smtClean="0"/>
              <a:t>04/04/2018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6AF3-20FD-41CE-92DC-7B8981EA40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49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0166-B90E-4896-A8FA-BDB2B327D03D}" type="datetimeFigureOut">
              <a:rPr lang="fr-FR" smtClean="0"/>
              <a:t>04/04/2018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6AF3-20FD-41CE-92DC-7B8981EA40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940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0166-B90E-4896-A8FA-BDB2B327D03D}" type="datetimeFigureOut">
              <a:rPr lang="fr-FR" smtClean="0"/>
              <a:t>04/04/2018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6AF3-20FD-41CE-92DC-7B8981EA40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75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0166-B90E-4896-A8FA-BDB2B327D03D}" type="datetimeFigureOut">
              <a:rPr lang="fr-FR" smtClean="0"/>
              <a:t>04/04/2018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6AF3-20FD-41CE-92DC-7B8981EA40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119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0166-B90E-4896-A8FA-BDB2B327D03D}" type="datetimeFigureOut">
              <a:rPr lang="fr-FR" smtClean="0"/>
              <a:t>04/04/2018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6AF3-20FD-41CE-92DC-7B8981EA40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506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0166-B90E-4896-A8FA-BDB2B327D03D}" type="datetimeFigureOut">
              <a:rPr lang="fr-FR" smtClean="0"/>
              <a:t>04/04/2018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6AF3-20FD-41CE-92DC-7B8981EA40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99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0166-B90E-4896-A8FA-BDB2B327D03D}" type="datetimeFigureOut">
              <a:rPr lang="fr-FR" smtClean="0"/>
              <a:t>04/04/2018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6AF3-20FD-41CE-92DC-7B8981EA40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48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0166-B90E-4896-A8FA-BDB2B327D03D}" type="datetimeFigureOut">
              <a:rPr lang="fr-FR" smtClean="0"/>
              <a:t>04/04/2018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6AF3-20FD-41CE-92DC-7B8981EA40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078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0166-B90E-4896-A8FA-BDB2B327D03D}" type="datetimeFigureOut">
              <a:rPr lang="fr-FR" smtClean="0"/>
              <a:t>04/04/2018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66AF3-20FD-41CE-92DC-7B8981EA40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97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60166-B90E-4896-A8FA-BDB2B327D03D}" type="datetimeFigureOut">
              <a:rPr lang="fr-FR" smtClean="0"/>
              <a:t>04/04/2018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66AF3-20FD-41CE-92DC-7B8981EA40C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97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67824" y="324464"/>
            <a:ext cx="10188434" cy="2536569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/>
              <a:t>Les complications spécifiques </a:t>
            </a:r>
            <a:r>
              <a:rPr lang="fr-FR" dirty="0" smtClean="0"/>
              <a:t>des </a:t>
            </a:r>
            <a:r>
              <a:rPr lang="fr-FR" dirty="0"/>
              <a:t>hémorragies sous-arachnoïdiennes : diagnostic et prise en charge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8107" y="3455484"/>
            <a:ext cx="10277340" cy="216365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Cap Hornu</a:t>
            </a:r>
          </a:p>
          <a:p>
            <a:r>
              <a:rPr lang="fr-FR" sz="3200" dirty="0" smtClean="0"/>
              <a:t>Le 04/04/2018</a:t>
            </a:r>
            <a:endParaRPr lang="fr-FR" sz="3200" dirty="0" smtClean="0"/>
          </a:p>
          <a:p>
            <a:r>
              <a:rPr lang="fr-FR" sz="3200" dirty="0" smtClean="0"/>
              <a:t>Thomas Gaberel</a:t>
            </a:r>
            <a:endParaRPr lang="fr-FR" sz="3200" dirty="0"/>
          </a:p>
        </p:txBody>
      </p:sp>
      <p:pic>
        <p:nvPicPr>
          <p:cNvPr id="4" name="Picture 2" descr="D:\Downloads\scores\new\page\images\logo_chuCa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246" y="5873089"/>
            <a:ext cx="2167358" cy="340497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74" y="5528263"/>
            <a:ext cx="1373530" cy="103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3850" y="248047"/>
            <a:ext cx="10370574" cy="828585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Vasospasme et Ischémie cérébrale retardée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90697" y="2966710"/>
            <a:ext cx="3951806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Seul 50% des patients avec VS vont avoir une ICR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Et 30% des patients présentant</a:t>
            </a:r>
            <a:r>
              <a:rPr lang="fr-FR" sz="2800" dirty="0"/>
              <a:t> </a:t>
            </a:r>
            <a:r>
              <a:rPr lang="fr-FR" sz="2800" dirty="0" smtClean="0"/>
              <a:t>une ICR n’ont pas de VS!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921" y="3481928"/>
            <a:ext cx="6534782" cy="3237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200" y="2451493"/>
            <a:ext cx="5208224" cy="103043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0522" y="1399181"/>
            <a:ext cx="11271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Attention: Vasospasme ≠ Ischémie cérébrale retardée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40046" y="162232"/>
            <a:ext cx="2966884" cy="1071256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63586" y="1442792"/>
            <a:ext cx="5521021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latin typeface="Times-Bold"/>
              </a:rPr>
              <a:t>The proposed definition of </a:t>
            </a:r>
            <a:r>
              <a:rPr lang="en-US" b="1" i="0" u="sng" strike="noStrike" baseline="0" dirty="0" smtClean="0">
                <a:latin typeface="Times-Bold"/>
              </a:rPr>
              <a:t>cerebral infarction </a:t>
            </a:r>
            <a:r>
              <a:rPr lang="en-US" b="1" i="0" u="none" strike="noStrike" baseline="0" dirty="0" smtClean="0">
                <a:latin typeface="Times-Bold"/>
              </a:rPr>
              <a:t>is: </a:t>
            </a:r>
            <a:endParaRPr lang="en-US" dirty="0">
              <a:latin typeface="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latin typeface="Times-Roman"/>
              </a:rPr>
              <a:t>The presence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of cerebral infarction on CT or MR scan of the brain within 6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weeks after SAH,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latin typeface="Times-Roman"/>
              </a:rPr>
              <a:t>or on the latest CT or MR scan made before death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within 6 weeks, or proven at autopsy,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latin typeface="Times-Roman"/>
              </a:rPr>
              <a:t>not present on the CT or MR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scan between 24 and 48 hours after early aneurysm occlusion,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latin typeface="Times-Roman"/>
              </a:rPr>
              <a:t>and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not attributable to other causes such as surgical clipping or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endovascular</a:t>
            </a:r>
            <a:r>
              <a:rPr lang="en-US" dirty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treatment.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latin typeface="Times-Roman"/>
              </a:rPr>
              <a:t>Hypodensities on CT imaging resulting from ventricular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catheter or intraparenchymal hematoma should not be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regarded as cerebral infarctions from DCI.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023488" y="1442791"/>
            <a:ext cx="5933559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latin typeface="Times-Bold"/>
              </a:rPr>
              <a:t>The proposed definition of </a:t>
            </a:r>
            <a:r>
              <a:rPr lang="en-US" b="1" i="0" u="sng" strike="noStrike" baseline="0" dirty="0" smtClean="0">
                <a:latin typeface="Times-Bold"/>
              </a:rPr>
              <a:t>clinical deterioration caused by</a:t>
            </a:r>
            <a:r>
              <a:rPr lang="en-US" b="1" i="0" u="sng" strike="noStrike" dirty="0" smtClean="0">
                <a:latin typeface="Times-Bold"/>
              </a:rPr>
              <a:t> </a:t>
            </a:r>
            <a:r>
              <a:rPr lang="en-US" b="1" i="0" u="sng" strike="noStrike" baseline="0" dirty="0" smtClean="0">
                <a:latin typeface="Times-Bold"/>
              </a:rPr>
              <a:t>DCI</a:t>
            </a:r>
            <a:r>
              <a:rPr lang="en-US" b="1" i="0" u="none" strike="noStrike" baseline="0" dirty="0" smtClean="0">
                <a:latin typeface="Times-Bold"/>
              </a:rPr>
              <a:t> is: </a:t>
            </a:r>
            <a:endParaRPr lang="en-US" dirty="0">
              <a:latin typeface="Times-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latin typeface="Times-Roman"/>
              </a:rPr>
              <a:t>The occurrence of focal neurological impairment (such as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hemiparesis, aphasia, apraxia, hemianopia, or neglect),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latin typeface="Times-Roman"/>
              </a:rPr>
              <a:t>or a decrease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of at least 2 points on the Glasgow Coma Scale (either on the total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score or on one of its individual components).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latin typeface="Times-Roman"/>
              </a:rPr>
              <a:t>This should last for at least 1 hour,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latin typeface="Times-Roman"/>
              </a:rPr>
              <a:t>is not apparent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immediately after aneurysm occlusion,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latin typeface="Times-Roman"/>
              </a:rPr>
              <a:t>and cannot be attributed to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other causes by means of clinical assessment, CT or MRI scanning</a:t>
            </a:r>
            <a:r>
              <a:rPr lang="en-US" b="0" i="0" u="none" strike="noStrike" dirty="0" smtClean="0">
                <a:latin typeface="Times-Roman"/>
              </a:rPr>
              <a:t> </a:t>
            </a:r>
            <a:r>
              <a:rPr lang="en-US" b="0" i="0" u="none" strike="noStrike" baseline="0" dirty="0" smtClean="0">
                <a:latin typeface="Times-Roman"/>
              </a:rPr>
              <a:t>of the brain, and appropriate laboratory studies.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56968" y="5345413"/>
            <a:ext cx="1038778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u="sng" dirty="0">
                <a:latin typeface="Times-Roman"/>
              </a:rPr>
              <a:t>Vasospasm </a:t>
            </a:r>
            <a:r>
              <a:rPr lang="fr-FR" u="sng" dirty="0" smtClean="0">
                <a:latin typeface="Times-Roman"/>
              </a:rPr>
              <a:t>on </a:t>
            </a:r>
            <a:r>
              <a:rPr lang="en-US" u="sng" dirty="0" smtClean="0">
                <a:latin typeface="Times-Roman"/>
              </a:rPr>
              <a:t>angiography </a:t>
            </a:r>
            <a:r>
              <a:rPr lang="en-US" dirty="0">
                <a:latin typeface="Times-Roman"/>
              </a:rPr>
              <a:t>or </a:t>
            </a:r>
            <a:r>
              <a:rPr lang="en-US" u="sng" dirty="0">
                <a:latin typeface="Times-Roman"/>
              </a:rPr>
              <a:t>transcranial Doppler </a:t>
            </a:r>
            <a:r>
              <a:rPr lang="en-US" dirty="0">
                <a:latin typeface="Times-Roman"/>
              </a:rPr>
              <a:t>can also be used as an outcome measure to investigate proof of concept but </a:t>
            </a:r>
            <a:r>
              <a:rPr lang="en-US" dirty="0" smtClean="0">
                <a:latin typeface="Times-Roman"/>
              </a:rPr>
              <a:t>should be </a:t>
            </a:r>
            <a:r>
              <a:rPr lang="en-US" dirty="0">
                <a:latin typeface="Times-Roman"/>
              </a:rPr>
              <a:t>interpreted in conjunction with DCI or functional outcome.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71617" y="6201046"/>
            <a:ext cx="11503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-Bold"/>
              </a:rPr>
              <a:t>Definition of Delayed Cerebral Ischemia After </a:t>
            </a:r>
            <a:r>
              <a:rPr lang="en-US" sz="1400" b="1" dirty="0" smtClean="0">
                <a:latin typeface="Times-Bold"/>
              </a:rPr>
              <a:t>Aneurysmal Subarachnoid </a:t>
            </a:r>
            <a:r>
              <a:rPr lang="en-US" sz="1400" b="1" dirty="0">
                <a:latin typeface="Times-Bold"/>
              </a:rPr>
              <a:t>Hemorrhage as an Outcome Event in </a:t>
            </a:r>
            <a:r>
              <a:rPr lang="en-US" sz="1400" b="1" dirty="0" smtClean="0">
                <a:latin typeface="Times-Bold"/>
              </a:rPr>
              <a:t>Clinical </a:t>
            </a:r>
            <a:r>
              <a:rPr lang="fr-FR" sz="1400" b="1" dirty="0" smtClean="0">
                <a:latin typeface="Times-Bold"/>
              </a:rPr>
              <a:t>Trials </a:t>
            </a:r>
            <a:r>
              <a:rPr lang="fr-FR" sz="1400" b="1" dirty="0">
                <a:latin typeface="Times-Bold"/>
              </a:rPr>
              <a:t>and Observational </a:t>
            </a:r>
            <a:r>
              <a:rPr lang="fr-FR" sz="1400" b="1" dirty="0" smtClean="0">
                <a:latin typeface="Times-Bold"/>
              </a:rPr>
              <a:t>Studies. </a:t>
            </a:r>
            <a:r>
              <a:rPr lang="en-US" sz="1400" b="1" dirty="0" smtClean="0">
                <a:latin typeface="Times-Bold"/>
              </a:rPr>
              <a:t>Proposal </a:t>
            </a:r>
            <a:r>
              <a:rPr lang="en-US" sz="1400" b="1" dirty="0">
                <a:latin typeface="Times-Bold"/>
              </a:rPr>
              <a:t>of a Multidisciplinary Research Group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453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9130" y="376781"/>
            <a:ext cx="3257282" cy="909883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Quel risque?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812440" y="3270273"/>
            <a:ext cx="10520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 smtClean="0"/>
              <a:t>20-30% d’ICR après HSAa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 smtClean="0"/>
              <a:t>Ischémie </a:t>
            </a:r>
            <a:r>
              <a:rPr lang="fr-FR" sz="3600" dirty="0"/>
              <a:t>secondaire = 50% des décès </a:t>
            </a:r>
            <a:r>
              <a:rPr lang="fr-FR" sz="3600" dirty="0" smtClean="0"/>
              <a:t>post HSAa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 smtClean="0"/>
              <a:t>FDR de mauvais pronostic fonctionnel (mRS 1 vs 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 smtClean="0"/>
              <a:t>Multiplie par deux le risque de handicap lourd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292" y="376781"/>
            <a:ext cx="2773064" cy="26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3793" y="2767"/>
            <a:ext cx="3994355" cy="85003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Mécanismes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28" y="938885"/>
            <a:ext cx="9780641" cy="59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36025" y="256022"/>
            <a:ext cx="2920181" cy="1032388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/>
              <a:t>C</a:t>
            </a:r>
            <a:r>
              <a:rPr lang="fr-FR" dirty="0" smtClean="0"/>
              <a:t>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8186" y="1631694"/>
            <a:ext cx="112542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/>
              <a:t>Pic de fréquence à 7-10 jours, et risque quasi-nul après 21 jours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Nouveau signe de localisation neurologique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Ou diminution d’au moins 2 points du score de </a:t>
            </a:r>
            <a:r>
              <a:rPr lang="fr-FR" sz="3200" dirty="0"/>
              <a:t>G</a:t>
            </a:r>
            <a:r>
              <a:rPr lang="fr-FR" sz="3200" dirty="0" smtClean="0"/>
              <a:t>lasgow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Souvent avec un fébricule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Pendant au moins 1 heure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Après avoir éliminé le autres causes (TDM, bio)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1197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0608" y="256632"/>
            <a:ext cx="3878826" cy="851988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012" y="3403702"/>
            <a:ext cx="11634019" cy="311508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Inhibiteurs calcique: 1 seul: </a:t>
            </a:r>
            <a:r>
              <a:rPr lang="fr-FR" b="1" u="sng" dirty="0" smtClean="0"/>
              <a:t>NIMODIPINE</a:t>
            </a:r>
          </a:p>
          <a:p>
            <a:r>
              <a:rPr lang="fr-FR" dirty="0" smtClean="0"/>
              <a:t>1 seule voie d’administration: </a:t>
            </a:r>
            <a:r>
              <a:rPr lang="fr-FR" b="1" u="sng" dirty="0" smtClean="0"/>
              <a:t>PER OS</a:t>
            </a:r>
          </a:p>
          <a:p>
            <a:r>
              <a:rPr lang="fr-FR" dirty="0" smtClean="0"/>
              <a:t>Augmente de 10% les chances de bon pronostic</a:t>
            </a:r>
          </a:p>
          <a:p>
            <a:r>
              <a:rPr lang="fr-FR" dirty="0" smtClean="0"/>
              <a:t>Les autres inhibiteur Ca</a:t>
            </a:r>
            <a:r>
              <a:rPr lang="fr-FR" baseline="30000" dirty="0" smtClean="0"/>
              <a:t>2+ </a:t>
            </a:r>
            <a:r>
              <a:rPr lang="fr-FR" dirty="0" smtClean="0"/>
              <a:t>et  les autres voies d’administrations n’ont pas montré de bénéfice</a:t>
            </a:r>
          </a:p>
          <a:p>
            <a:r>
              <a:rPr lang="fr-FR" dirty="0" smtClean="0"/>
              <a:t>L’effet n’est pas du à un effet sur le VS mais sans doute sur la mort neuronale</a:t>
            </a:r>
          </a:p>
          <a:p>
            <a:r>
              <a:rPr lang="fr-FR" dirty="0" smtClean="0"/>
              <a:t>Et maintien d’une </a:t>
            </a:r>
            <a:r>
              <a:rPr lang="fr-FR" b="1" u="sng" dirty="0" smtClean="0"/>
              <a:t>normovolémie et d’une normotension</a:t>
            </a:r>
            <a:endParaRPr lang="fr-FR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102" y="1108620"/>
            <a:ext cx="3297453" cy="22710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9597" t="43653" r="25726" b="22137"/>
          <a:stretch/>
        </p:blipFill>
        <p:spPr>
          <a:xfrm>
            <a:off x="263012" y="1350160"/>
            <a:ext cx="6666271" cy="18140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87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e 66"/>
          <p:cNvGrpSpPr/>
          <p:nvPr/>
        </p:nvGrpSpPr>
        <p:grpSpPr>
          <a:xfrm>
            <a:off x="154594" y="1371469"/>
            <a:ext cx="11934115" cy="5146975"/>
            <a:chOff x="216099" y="286943"/>
            <a:chExt cx="11934115" cy="5146975"/>
          </a:xfrm>
        </p:grpSpPr>
        <p:sp>
          <p:nvSpPr>
            <p:cNvPr id="5" name="ZoneTexte 4"/>
            <p:cNvSpPr txBox="1"/>
            <p:nvPr/>
          </p:nvSpPr>
          <p:spPr>
            <a:xfrm>
              <a:off x="216099" y="3449876"/>
              <a:ext cx="12745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Vasospasm</a:t>
              </a:r>
              <a:endParaRPr lang="fr-FR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279060" y="3312000"/>
              <a:ext cx="156332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Lost of vasoreactivity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944033" y="3466546"/>
              <a:ext cx="15829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Excitotoxicity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965291" y="3465248"/>
              <a:ext cx="177472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Microthrombosis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676402" y="3450500"/>
              <a:ext cx="144534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Inflammation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825683" y="3450500"/>
              <a:ext cx="146254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BBB leakage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0586885" y="3311377"/>
              <a:ext cx="156332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Spreading depolarization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402824" y="286943"/>
              <a:ext cx="899651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3200" dirty="0" smtClean="0"/>
                <a:t>SAH</a:t>
              </a:r>
              <a:endParaRPr lang="fr-FR" sz="32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790331" y="1673684"/>
              <a:ext cx="4124635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3200" dirty="0" smtClean="0"/>
                <a:t>Glymphatic dysfunction</a:t>
              </a:r>
              <a:endParaRPr lang="fr-FR" sz="32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533052" y="4849143"/>
              <a:ext cx="4639191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3200" dirty="0" smtClean="0"/>
                <a:t>Delayed cerebral ischemia</a:t>
              </a:r>
              <a:endParaRPr lang="fr-FR" sz="3200" dirty="0"/>
            </a:p>
          </p:txBody>
        </p:sp>
        <p:cxnSp>
          <p:nvCxnSpPr>
            <p:cNvPr id="17" name="Connecteur droit avec flèche 16"/>
            <p:cNvCxnSpPr>
              <a:stCxn id="14" idx="2"/>
              <a:endCxn id="7" idx="0"/>
            </p:cNvCxnSpPr>
            <p:nvPr/>
          </p:nvCxnSpPr>
          <p:spPr>
            <a:xfrm>
              <a:off x="5852649" y="2258459"/>
              <a:ext cx="1882881" cy="120808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14" idx="2"/>
              <a:endCxn id="8" idx="0"/>
            </p:cNvCxnSpPr>
            <p:nvPr/>
          </p:nvCxnSpPr>
          <p:spPr>
            <a:xfrm>
              <a:off x="5852649" y="2258459"/>
              <a:ext cx="3" cy="120678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14" idx="2"/>
              <a:endCxn id="10" idx="0"/>
            </p:cNvCxnSpPr>
            <p:nvPr/>
          </p:nvCxnSpPr>
          <p:spPr>
            <a:xfrm>
              <a:off x="5852649" y="2258459"/>
              <a:ext cx="3704306" cy="119204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>
              <a:stCxn id="13" idx="2"/>
              <a:endCxn id="14" idx="0"/>
            </p:cNvCxnSpPr>
            <p:nvPr/>
          </p:nvCxnSpPr>
          <p:spPr>
            <a:xfrm flipH="1">
              <a:off x="5852649" y="871718"/>
              <a:ext cx="1" cy="80196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>
              <a:stCxn id="8" idx="2"/>
              <a:endCxn id="15" idx="0"/>
            </p:cNvCxnSpPr>
            <p:nvPr/>
          </p:nvCxnSpPr>
          <p:spPr>
            <a:xfrm flipH="1">
              <a:off x="5852648" y="3834580"/>
              <a:ext cx="4" cy="101456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>
              <a:stCxn id="5" idx="2"/>
              <a:endCxn id="15" idx="0"/>
            </p:cNvCxnSpPr>
            <p:nvPr/>
          </p:nvCxnSpPr>
          <p:spPr>
            <a:xfrm>
              <a:off x="853351" y="3819208"/>
              <a:ext cx="4999297" cy="102993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14" idx="2"/>
              <a:endCxn id="11" idx="0"/>
            </p:cNvCxnSpPr>
            <p:nvPr/>
          </p:nvCxnSpPr>
          <p:spPr>
            <a:xfrm>
              <a:off x="5852649" y="2258459"/>
              <a:ext cx="5515901" cy="105291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stCxn id="9" idx="2"/>
              <a:endCxn id="15" idx="0"/>
            </p:cNvCxnSpPr>
            <p:nvPr/>
          </p:nvCxnSpPr>
          <p:spPr>
            <a:xfrm>
              <a:off x="2399073" y="3819832"/>
              <a:ext cx="3453575" cy="102931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>
              <a:stCxn id="7" idx="2"/>
              <a:endCxn id="15" idx="0"/>
            </p:cNvCxnSpPr>
            <p:nvPr/>
          </p:nvCxnSpPr>
          <p:spPr>
            <a:xfrm flipH="1">
              <a:off x="5852648" y="3835878"/>
              <a:ext cx="1882882" cy="101326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endCxn id="6" idx="0"/>
            </p:cNvCxnSpPr>
            <p:nvPr/>
          </p:nvCxnSpPr>
          <p:spPr>
            <a:xfrm flipH="1">
              <a:off x="4060725" y="2259685"/>
              <a:ext cx="1791924" cy="105231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>
              <a:stCxn id="10" idx="2"/>
              <a:endCxn id="15" idx="0"/>
            </p:cNvCxnSpPr>
            <p:nvPr/>
          </p:nvCxnSpPr>
          <p:spPr>
            <a:xfrm flipH="1">
              <a:off x="5852648" y="3819832"/>
              <a:ext cx="3704307" cy="102931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stCxn id="11" idx="2"/>
              <a:endCxn id="15" idx="0"/>
            </p:cNvCxnSpPr>
            <p:nvPr/>
          </p:nvCxnSpPr>
          <p:spPr>
            <a:xfrm flipH="1">
              <a:off x="5852648" y="3957708"/>
              <a:ext cx="5515902" cy="89143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stCxn id="6" idx="2"/>
              <a:endCxn id="15" idx="0"/>
            </p:cNvCxnSpPr>
            <p:nvPr/>
          </p:nvCxnSpPr>
          <p:spPr>
            <a:xfrm>
              <a:off x="4060725" y="3958331"/>
              <a:ext cx="1791923" cy="89081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>
              <a:stCxn id="14" idx="2"/>
              <a:endCxn id="9" idx="0"/>
            </p:cNvCxnSpPr>
            <p:nvPr/>
          </p:nvCxnSpPr>
          <p:spPr>
            <a:xfrm flipH="1">
              <a:off x="2399073" y="2258459"/>
              <a:ext cx="3453576" cy="119204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14" idx="2"/>
              <a:endCxn id="5" idx="0"/>
            </p:cNvCxnSpPr>
            <p:nvPr/>
          </p:nvCxnSpPr>
          <p:spPr>
            <a:xfrm flipH="1">
              <a:off x="853351" y="2258459"/>
              <a:ext cx="4999298" cy="119141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/>
            <p:cNvSpPr txBox="1"/>
            <p:nvPr/>
          </p:nvSpPr>
          <p:spPr>
            <a:xfrm>
              <a:off x="7297992" y="889431"/>
              <a:ext cx="7079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i="1" dirty="0" smtClean="0"/>
                <a:t>tPA</a:t>
              </a:r>
              <a:endParaRPr lang="fr-FR" sz="2800" i="1" dirty="0"/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 flipH="1">
              <a:off x="5852649" y="1159018"/>
              <a:ext cx="1445344" cy="737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6472080" y="443803"/>
              <a:ext cx="3687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dirty="0" smtClean="0"/>
                <a:t>-</a:t>
              </a:r>
              <a:endParaRPr lang="fr-FR" sz="6000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58045" y="317928"/>
            <a:ext cx="11562735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Une perspective de prévention: « nettoyer » le cerveau par une FIV?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774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07510" y="154972"/>
            <a:ext cx="58698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Un PHRC financé</a:t>
            </a:r>
            <a:endParaRPr lang="fr-FR" sz="4400" dirty="0"/>
          </a:p>
        </p:txBody>
      </p:sp>
      <p:sp>
        <p:nvSpPr>
          <p:cNvPr id="2" name="ZoneTexte 1"/>
          <p:cNvSpPr txBox="1"/>
          <p:nvPr/>
        </p:nvSpPr>
        <p:spPr>
          <a:xfrm>
            <a:off x="722669" y="1209973"/>
            <a:ext cx="1065082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FIVHeMA</a:t>
            </a:r>
          </a:p>
          <a:p>
            <a:pPr algn="ctr"/>
            <a:r>
              <a:rPr lang="en-US" sz="3200" b="1" dirty="0" smtClean="0"/>
              <a:t>Intraventricular </a:t>
            </a:r>
            <a:r>
              <a:rPr lang="en-US" sz="3200" b="1" dirty="0"/>
              <a:t>fibrinolysis versus external ventricular drainage alone in aneurysmal subarachnoid hemorrhage: a randomized controlled trial.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722669" y="4080856"/>
            <a:ext cx="11002297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Patients &gt; 18 years, with aneurysmal SAH complicated by hydrocephalus, requiring insertion of external ventricular </a:t>
            </a:r>
            <a:r>
              <a:rPr lang="en-GB" sz="2200" dirty="0" smtClean="0"/>
              <a:t>drainage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Evaluate the impact of intraventricular fibrinolysis in aneurysmal SAH on functional </a:t>
            </a:r>
            <a:r>
              <a:rPr lang="en-US" sz="2200" dirty="0" smtClean="0"/>
              <a:t>outcome</a:t>
            </a:r>
            <a:endParaRPr lang="fr-F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440 patients, 18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660000 Euros</a:t>
            </a:r>
            <a:endParaRPr lang="fr-FR" sz="2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729696" y="6151520"/>
            <a:ext cx="6636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Contact: thomas.gaberel@hotmail.fr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145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9117" y="177587"/>
            <a:ext cx="6167284" cy="849589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Dépistage et 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1949" y="2757112"/>
            <a:ext cx="11261623" cy="39766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u="sng" dirty="0" smtClean="0"/>
              <a:t>Dépistage</a:t>
            </a:r>
            <a:r>
              <a:rPr lang="fr-FR" sz="2400" dirty="0" smtClean="0"/>
              <a:t>: l’arlésienne…</a:t>
            </a:r>
          </a:p>
          <a:p>
            <a:r>
              <a:rPr lang="fr-FR" sz="2400" dirty="0" smtClean="0"/>
              <a:t>Surveillance clinique+++ (hospitalisation en réanimation)</a:t>
            </a:r>
          </a:p>
          <a:p>
            <a:r>
              <a:rPr lang="fr-FR" sz="2400" dirty="0" smtClean="0"/>
              <a:t>DTC: Sen= 90% mais Spé=50%; et ne regarde que l’ACM</a:t>
            </a:r>
          </a:p>
          <a:p>
            <a:r>
              <a:rPr lang="fr-FR" sz="2400" dirty="0" smtClean="0"/>
              <a:t>TDM de perfusion? Ne serait pas prédictif quand systématique, utile pour le diagnostic positif</a:t>
            </a:r>
          </a:p>
          <a:p>
            <a:r>
              <a:rPr lang="fr-FR" sz="2400" dirty="0" smtClean="0"/>
              <a:t>Peu  d’intérêt chez le patient conscient</a:t>
            </a:r>
          </a:p>
          <a:p>
            <a:r>
              <a:rPr lang="fr-FR" sz="2400" dirty="0" smtClean="0"/>
              <a:t>Intérêt chez le patient sédaté en coma. </a:t>
            </a:r>
            <a:r>
              <a:rPr lang="fr-FR" sz="2400" b="1" dirty="0" smtClean="0"/>
              <a:t>PROBLEME</a:t>
            </a:r>
            <a:r>
              <a:rPr lang="fr-FR" sz="2400" dirty="0" smtClean="0"/>
              <a:t>: quand débuter le traitement?</a:t>
            </a:r>
          </a:p>
          <a:p>
            <a:r>
              <a:rPr lang="fr-FR" sz="2400" i="1" dirty="0" smtClean="0"/>
              <a:t>Exemple à Caen</a:t>
            </a:r>
            <a:r>
              <a:rPr lang="fr-FR" sz="2400" dirty="0" smtClean="0"/>
              <a:t>: Si VM sur ACM&gt;200cm/s ou ↗de 50cm/s par jour: TDM de perfusion, Si asymétrie HTA: induite + Artériographie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349477" y="1325804"/>
            <a:ext cx="9286568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Le But: traiter avant l’ischémie constituée!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58379" y="2133791"/>
            <a:ext cx="446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Le diagnostic est clinique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42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7867" y="350377"/>
            <a:ext cx="10916265" cy="962230"/>
          </a:xfrm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Traitements de la détérioration clinique retardée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7697" y="1633896"/>
            <a:ext cx="10515600" cy="1138801"/>
          </a:xfrm>
        </p:spPr>
        <p:txBody>
          <a:bodyPr/>
          <a:lstStyle/>
          <a:p>
            <a:r>
              <a:rPr lang="fr-FR" dirty="0" smtClean="0"/>
              <a:t>L’hypertension artérielle (remplissage +amines)</a:t>
            </a:r>
          </a:p>
          <a:p>
            <a:r>
              <a:rPr lang="fr-FR" dirty="0" smtClean="0"/>
              <a:t>Si </a:t>
            </a:r>
            <a:r>
              <a:rPr lang="fr-FR" dirty="0"/>
              <a:t>é</a:t>
            </a:r>
            <a:r>
              <a:rPr lang="fr-FR" dirty="0" smtClean="0"/>
              <a:t>chec:</a:t>
            </a:r>
            <a:r>
              <a:rPr lang="fr-FR" dirty="0"/>
              <a:t> t</a:t>
            </a:r>
            <a:r>
              <a:rPr lang="fr-FR" dirty="0" smtClean="0"/>
              <a:t>raitement endovasculaire (mécanique ou chimique)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7867" y="3093986"/>
            <a:ext cx="10916265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u="sng" dirty="0" smtClean="0"/>
              <a:t>Nombreux problèmes</a:t>
            </a:r>
            <a:r>
              <a:rPr lang="fr-FR" sz="3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L’HTA induite serait plus dangereuse que bénéfique (</a:t>
            </a:r>
            <a:r>
              <a:rPr lang="fr-FR" sz="3200" i="1" dirty="0" smtClean="0"/>
              <a:t>Stroke ASAP</a:t>
            </a:r>
            <a:r>
              <a:rPr lang="fr-FR" sz="3200" dirty="0" smtClean="0"/>
              <a:t>)…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Aucune étude contrôlée sur le traitement endovasculaire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Techniques de traitement endovasculaire hétérogène+++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Indication chez le patient sédaté?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Objectif dans tout les cas?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5549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740" y="239882"/>
            <a:ext cx="3306097" cy="991727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8031"/>
          </a:xfrm>
        </p:spPr>
        <p:txBody>
          <a:bodyPr/>
          <a:lstStyle/>
          <a:p>
            <a:r>
              <a:rPr lang="fr-FR" dirty="0" smtClean="0"/>
              <a:t>HSA anévrysmale: maladie complexe+++</a:t>
            </a:r>
          </a:p>
          <a:p>
            <a:r>
              <a:rPr lang="fr-FR" dirty="0" smtClean="0"/>
              <a:t>Avec dans bon nombre de situation un niveau de preuve limité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lèche vers le bas 3"/>
          <p:cNvSpPr/>
          <p:nvPr/>
        </p:nvSpPr>
        <p:spPr>
          <a:xfrm>
            <a:off x="5512157" y="3013656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18995" y="4102877"/>
            <a:ext cx="72709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Travail sur les données disponibles</a:t>
            </a:r>
          </a:p>
          <a:p>
            <a:pPr algn="ctr"/>
            <a:r>
              <a:rPr lang="fr-FR" sz="3200" dirty="0" smtClean="0"/>
              <a:t>Reste beaucoup de travail de recherche car question+++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699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4461" y="335629"/>
            <a:ext cx="3483077" cy="1035972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9175"/>
          </a:xfrm>
        </p:spPr>
        <p:txBody>
          <a:bodyPr/>
          <a:lstStyle/>
          <a:p>
            <a:r>
              <a:rPr lang="fr-FR" dirty="0" smtClean="0"/>
              <a:t>Beaucoup d’inconnues!</a:t>
            </a:r>
          </a:p>
          <a:p>
            <a:r>
              <a:rPr lang="fr-FR" dirty="0" smtClean="0"/>
              <a:t>Surtout dans la PEC de l’ICR</a:t>
            </a:r>
          </a:p>
          <a:p>
            <a:r>
              <a:rPr lang="fr-FR" dirty="0" smtClean="0"/>
              <a:t>Nos prises en charge ne doivent pas être dogmatique</a:t>
            </a:r>
          </a:p>
          <a:p>
            <a:r>
              <a:rPr lang="fr-FR" dirty="0" smtClean="0"/>
              <a:t>Besoin d’étude+++, si possible multicentrique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64925" y="4820377"/>
            <a:ext cx="631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Merci pour votre attention</a:t>
            </a:r>
            <a:endParaRPr lang="fr-FR" sz="4000" dirty="0"/>
          </a:p>
        </p:txBody>
      </p:sp>
      <p:pic>
        <p:nvPicPr>
          <p:cNvPr id="5" name="Picture 2" descr="D:\Downloads\scores\new\page\images\logo_chuCa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246" y="5873089"/>
            <a:ext cx="2167358" cy="340497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74" y="5528263"/>
            <a:ext cx="1373530" cy="103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06131"/>
            <a:ext cx="10515600" cy="947481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Quelles sont ces complications spécifiques?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3568" y="1605525"/>
            <a:ext cx="9839632" cy="296229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« Early Brain injury »</a:t>
            </a:r>
          </a:p>
          <a:p>
            <a:r>
              <a:rPr lang="fr-FR" sz="3200" dirty="0" smtClean="0"/>
              <a:t>Resaignement</a:t>
            </a:r>
          </a:p>
          <a:p>
            <a:r>
              <a:rPr lang="fr-FR" sz="3200" dirty="0" smtClean="0"/>
              <a:t>Hydrocéphalie aigue</a:t>
            </a:r>
          </a:p>
          <a:p>
            <a:r>
              <a:rPr lang="fr-FR" sz="3200" dirty="0" smtClean="0"/>
              <a:t>Hydrocéphalie chronique</a:t>
            </a:r>
          </a:p>
          <a:p>
            <a:r>
              <a:rPr lang="fr-FR" sz="3200" dirty="0" smtClean="0"/>
              <a:t>Ischémie cérébrale retardée et le vasospasme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988799" y="4919730"/>
            <a:ext cx="1021440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/>
              <a:t>Conséquences</a:t>
            </a:r>
            <a:r>
              <a:rPr lang="fr-FR" sz="3200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1/5 des patients: décès pré-hospitalier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Chez le survivants: 60% autonome; 40% décès ou handicap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401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3300" y="129151"/>
            <a:ext cx="5105400" cy="829494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/>
              <a:t>E</a:t>
            </a:r>
            <a:r>
              <a:rPr lang="fr-FR" dirty="0" smtClean="0"/>
              <a:t>arly Brain Injury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87" y="1082917"/>
            <a:ext cx="9259026" cy="528147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36723" y="6283747"/>
            <a:ext cx="791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Le principal déterminant du pronostic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3410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9143" y="306133"/>
            <a:ext cx="9043218" cy="1035972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Conséquence de l’EBI: HTIC réfractaire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0936" y="1548014"/>
            <a:ext cx="10515600" cy="1018206"/>
          </a:xfrm>
        </p:spPr>
        <p:txBody>
          <a:bodyPr/>
          <a:lstStyle/>
          <a:p>
            <a:r>
              <a:rPr lang="fr-FR" dirty="0" smtClean="0"/>
              <a:t>Algorithme habituel calqué sur le traumatisme crânien (preuve?)</a:t>
            </a:r>
          </a:p>
          <a:p>
            <a:r>
              <a:rPr lang="fr-FR" dirty="0" smtClean="0"/>
              <a:t>Place de la CD?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36" y="2772129"/>
            <a:ext cx="10166148" cy="2571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644013" y="5707626"/>
            <a:ext cx="1084252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Sauve la vie, mais augmente le risque de handicap lourd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Quand ces patients ont besoin de CD, c’est qu’ils sont déjà trop graves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742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399" y="181959"/>
            <a:ext cx="3837039" cy="976978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Resaignement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232" y="1486411"/>
            <a:ext cx="5341374" cy="370502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 smtClean="0"/>
              <a:t>Risque</a:t>
            </a:r>
            <a:r>
              <a:rPr lang="fr-FR" dirty="0" smtClean="0"/>
              <a:t>: </a:t>
            </a:r>
          </a:p>
          <a:p>
            <a:r>
              <a:rPr lang="fr-FR" dirty="0" smtClean="0"/>
              <a:t>5% à 24h</a:t>
            </a:r>
          </a:p>
          <a:p>
            <a:r>
              <a:rPr lang="fr-FR" dirty="0" smtClean="0"/>
              <a:t>Puis environ 1% par jour</a:t>
            </a:r>
          </a:p>
          <a:p>
            <a:r>
              <a:rPr lang="fr-FR" dirty="0" smtClean="0"/>
              <a:t>40% à un mois</a:t>
            </a:r>
          </a:p>
          <a:p>
            <a:pPr marL="0" indent="0">
              <a:buNone/>
            </a:pPr>
            <a:r>
              <a:rPr lang="fr-FR" u="sng" dirty="0" smtClean="0"/>
              <a:t>Surtout chez les haut grade clinique</a:t>
            </a:r>
          </a:p>
          <a:p>
            <a:pPr marL="0" indent="0">
              <a:buNone/>
            </a:pPr>
            <a:r>
              <a:rPr lang="fr-FR" u="sng" dirty="0" smtClean="0"/>
              <a:t>Catastrophique</a:t>
            </a:r>
            <a:r>
              <a:rPr lang="fr-FR" dirty="0" smtClean="0"/>
              <a:t>: 60% de décès, 90% de dépendance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297563" y="4504716"/>
            <a:ext cx="541265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Prévention</a:t>
            </a:r>
            <a:r>
              <a:rPr lang="fr-FR" sz="280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u="sng" dirty="0" smtClean="0"/>
              <a:t>Exclusion rapide </a:t>
            </a:r>
            <a:r>
              <a:rPr lang="fr-FR" sz="2800" dirty="0" smtClean="0"/>
              <a:t>(dans les 24h?)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Antifibrinolytique?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Contrôle PA (PAS inferieure à 160)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045" y="375480"/>
            <a:ext cx="4891548" cy="371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8665" y="149473"/>
            <a:ext cx="4841016" cy="705933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Hydrocéphalie aigue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904" y="1037961"/>
            <a:ext cx="11637096" cy="4678414"/>
          </a:xfrm>
        </p:spPr>
        <p:txBody>
          <a:bodyPr>
            <a:noAutofit/>
          </a:bodyPr>
          <a:lstStyle/>
          <a:p>
            <a:r>
              <a:rPr lang="fr-FR" sz="2400" dirty="0" smtClean="0"/>
              <a:t>Soit </a:t>
            </a:r>
            <a:r>
              <a:rPr lang="fr-FR" sz="2400" b="1" dirty="0" smtClean="0"/>
              <a:t>communicante</a:t>
            </a:r>
            <a:r>
              <a:rPr lang="fr-FR" sz="2400" dirty="0" smtClean="0"/>
              <a:t> (Obstruction granulations arachnoïdiennes / Rôle des plexus?); soit </a:t>
            </a:r>
            <a:r>
              <a:rPr lang="fr-FR" sz="2400" b="1" dirty="0" smtClean="0"/>
              <a:t>obstructive</a:t>
            </a:r>
            <a:r>
              <a:rPr lang="fr-FR" sz="2400" dirty="0" smtClean="0"/>
              <a:t> (HIV)</a:t>
            </a:r>
          </a:p>
          <a:p>
            <a:r>
              <a:rPr lang="fr-FR" sz="2400" dirty="0" smtClean="0"/>
              <a:t>Taux variable selon les séries: </a:t>
            </a:r>
            <a:r>
              <a:rPr lang="fr-FR" sz="2400" b="1" dirty="0" smtClean="0"/>
              <a:t>20 à 40%</a:t>
            </a:r>
          </a:p>
          <a:p>
            <a:r>
              <a:rPr lang="fr-FR" sz="2400" u="sng" dirty="0" smtClean="0"/>
              <a:t>Traitement</a:t>
            </a:r>
            <a:r>
              <a:rPr lang="fr-FR" sz="2400" dirty="0" smtClean="0"/>
              <a:t>: drainage externe du LCR</a:t>
            </a:r>
          </a:p>
          <a:p>
            <a:r>
              <a:rPr lang="fr-FR" sz="2400" dirty="0" smtClean="0"/>
              <a:t>Grande </a:t>
            </a:r>
            <a:r>
              <a:rPr lang="fr-FR" sz="2400" b="1" dirty="0" smtClean="0"/>
              <a:t>hétérogénéité de l’indication </a:t>
            </a:r>
            <a:r>
              <a:rPr lang="fr-FR" sz="2400" dirty="0" smtClean="0"/>
              <a:t>de pose de drain: 5 à 60% selon les séries! (moyenne = 20%)</a:t>
            </a:r>
          </a:p>
          <a:p>
            <a:r>
              <a:rPr lang="fr-FR" sz="2400" b="1" dirty="0" smtClean="0"/>
              <a:t>Indication</a:t>
            </a:r>
            <a:r>
              <a:rPr lang="fr-FR" sz="2400" dirty="0" smtClean="0"/>
              <a:t>: imagerie +  clinique?</a:t>
            </a:r>
          </a:p>
          <a:p>
            <a:r>
              <a:rPr lang="fr-FR" sz="2400" dirty="0" smtClean="0"/>
              <a:t>Augmente le risque de resaignement???</a:t>
            </a:r>
          </a:p>
          <a:p>
            <a:r>
              <a:rPr lang="fr-FR" sz="2400" dirty="0" smtClean="0"/>
              <a:t>Problème des </a:t>
            </a:r>
            <a:r>
              <a:rPr lang="fr-FR" sz="2400" u="sng" dirty="0" smtClean="0"/>
              <a:t>AAP</a:t>
            </a:r>
            <a:r>
              <a:rPr lang="fr-FR" sz="2400" dirty="0" smtClean="0"/>
              <a:t> l’ère de l’endovasculaire</a:t>
            </a:r>
          </a:p>
          <a:p>
            <a:r>
              <a:rPr lang="fr-FR" sz="2400" dirty="0" smtClean="0"/>
              <a:t>Technique: DVE vs DLE</a:t>
            </a:r>
          </a:p>
          <a:p>
            <a:r>
              <a:rPr lang="fr-FR" sz="2400" dirty="0" smtClean="0"/>
              <a:t>Durée?</a:t>
            </a:r>
          </a:p>
          <a:p>
            <a:r>
              <a:rPr lang="fr-FR" sz="2400" u="sng" dirty="0" smtClean="0"/>
              <a:t>Technique de retrait</a:t>
            </a:r>
            <a:r>
              <a:rPr lang="fr-FR" sz="2400" dirty="0" smtClean="0"/>
              <a:t>: </a:t>
            </a:r>
            <a:r>
              <a:rPr lang="fr-FR" sz="2400" b="1" dirty="0" smtClean="0"/>
              <a:t>clampage direct </a:t>
            </a:r>
            <a:r>
              <a:rPr lang="fr-FR" sz="2400" dirty="0" smtClean="0"/>
              <a:t>vs élévation progressive du niveau</a:t>
            </a:r>
          </a:p>
          <a:p>
            <a:r>
              <a:rPr lang="fr-FR" sz="2400" dirty="0" smtClean="0"/>
              <a:t>C’est un FDR de mauvais pronostic </a:t>
            </a:r>
            <a:endParaRPr lang="fr-FR" sz="24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8969827" y="3243075"/>
            <a:ext cx="2472704" cy="2473300"/>
            <a:chOff x="9026609" y="3575879"/>
            <a:chExt cx="3194778" cy="3052456"/>
          </a:xfrm>
        </p:grpSpPr>
        <p:grpSp>
          <p:nvGrpSpPr>
            <p:cNvPr id="9" name="Groupe 6"/>
            <p:cNvGrpSpPr>
              <a:grpSpLocks/>
            </p:cNvGrpSpPr>
            <p:nvPr/>
          </p:nvGrpSpPr>
          <p:grpSpPr bwMode="auto">
            <a:xfrm>
              <a:off x="9026609" y="3575879"/>
              <a:ext cx="3194778" cy="3052456"/>
              <a:chOff x="5220072" y="2986858"/>
              <a:chExt cx="3686175" cy="3600451"/>
            </a:xfrm>
          </p:grpSpPr>
          <p:pic>
            <p:nvPicPr>
              <p:cNvPr id="10" name="Picture 4" descr="http://www.humanneurophysiology.com/imagesembriology/Fig-13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2986858"/>
                <a:ext cx="3686175" cy="360045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Interdiction 10"/>
              <p:cNvSpPr/>
              <p:nvPr/>
            </p:nvSpPr>
            <p:spPr>
              <a:xfrm>
                <a:off x="6810747" y="3032895"/>
                <a:ext cx="504825" cy="360363"/>
              </a:xfrm>
              <a:prstGeom prst="noSmoking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Interdiction 11"/>
            <p:cNvSpPr/>
            <p:nvPr/>
          </p:nvSpPr>
          <p:spPr bwMode="auto">
            <a:xfrm>
              <a:off x="10203916" y="4720747"/>
              <a:ext cx="437528" cy="305515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5774" y="247140"/>
            <a:ext cx="7347155" cy="1065467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Hémorragie intraventriculaire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1551" y="1491753"/>
            <a:ext cx="10515600" cy="223018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Surtout par rupture ComA, terminaison </a:t>
            </a:r>
            <a:r>
              <a:rPr lang="fr-FR" dirty="0"/>
              <a:t>c</a:t>
            </a:r>
            <a:r>
              <a:rPr lang="fr-FR" dirty="0" smtClean="0"/>
              <a:t>arotidienne et TB</a:t>
            </a:r>
          </a:p>
          <a:p>
            <a:r>
              <a:rPr lang="fr-FR" dirty="0" smtClean="0"/>
              <a:t>Facteur de gravité+++: 60 à 80% de décès ou de handicap lourd si sévère</a:t>
            </a:r>
          </a:p>
          <a:p>
            <a:r>
              <a:rPr lang="fr-FR" dirty="0" smtClean="0"/>
              <a:t>Traitement= DVE</a:t>
            </a:r>
          </a:p>
          <a:p>
            <a:r>
              <a:rPr lang="fr-FR" dirty="0" smtClean="0"/>
              <a:t>Place de la Fibrinolyse intraventriculaire (FIV)?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78" y="3901081"/>
            <a:ext cx="9325322" cy="26252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69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9735" y="365125"/>
            <a:ext cx="6241026" cy="979172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 smtClean="0"/>
              <a:t>Hydrocéphalie chronique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9990" y="1658530"/>
            <a:ext cx="4279490" cy="452431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/>
              <a:t>Facteur de Risque</a:t>
            </a:r>
            <a:r>
              <a:rPr lang="fr-FR" dirty="0" smtClean="0"/>
              <a:t>:</a:t>
            </a:r>
          </a:p>
          <a:p>
            <a:r>
              <a:rPr lang="fr-FR" dirty="0" smtClean="0"/>
              <a:t>Hydrocéphalie aigue</a:t>
            </a:r>
          </a:p>
          <a:p>
            <a:r>
              <a:rPr lang="fr-FR" dirty="0" smtClean="0"/>
              <a:t>Fisher IV, surtout HIV</a:t>
            </a:r>
          </a:p>
          <a:p>
            <a:r>
              <a:rPr lang="fr-FR" dirty="0" smtClean="0"/>
              <a:t>Haut grade clinique</a:t>
            </a:r>
          </a:p>
          <a:p>
            <a:r>
              <a:rPr lang="fr-FR" dirty="0" smtClean="0"/>
              <a:t>Méningite nosocomiale</a:t>
            </a:r>
          </a:p>
          <a:p>
            <a:r>
              <a:rPr lang="fr-FR" dirty="0" smtClean="0"/>
              <a:t>Ischémie cérébrale retardée</a:t>
            </a:r>
          </a:p>
          <a:p>
            <a:r>
              <a:rPr lang="fr-FR" dirty="0" smtClean="0"/>
              <a:t>Craniectomie décompressive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19136" y="1658530"/>
            <a:ext cx="607633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u="sng" dirty="0" smtClean="0"/>
              <a:t>Risque</a:t>
            </a:r>
            <a:r>
              <a:rPr lang="fr-FR" sz="3200" dirty="0" smtClean="0"/>
              <a:t>: 10 à 30% selon les séries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u="sng" dirty="0" smtClean="0"/>
              <a:t>Traitement</a:t>
            </a:r>
            <a:r>
              <a:rPr lang="fr-FR" sz="3200" dirty="0" smtClean="0"/>
              <a:t>: dérivation interne du LCR (DVP ou DVA)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u="sng" dirty="0" smtClean="0"/>
              <a:t>Indication</a:t>
            </a:r>
            <a:r>
              <a:rPr lang="fr-FR" sz="3200" dirty="0" smtClean="0"/>
              <a:t>: 3 </a:t>
            </a:r>
            <a:r>
              <a:rPr lang="fr-FR" sz="3200" dirty="0"/>
              <a:t>é</a:t>
            </a:r>
            <a:r>
              <a:rPr lang="fr-FR" sz="3200" dirty="0" smtClean="0"/>
              <a:t>checs de clampage de DVE à 48h d’intervalle?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Attention à </a:t>
            </a:r>
            <a:r>
              <a:rPr lang="fr-FR" sz="3200" b="1" dirty="0" smtClean="0"/>
              <a:t>l’hydrocéphalie retardée</a:t>
            </a:r>
            <a:r>
              <a:rPr lang="fr-FR" sz="3200" dirty="0" smtClean="0"/>
              <a:t>: 2% à 1 an: revoir les patients à 3 mois et 1 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FDR de mauvais pronostic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122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1121</Words>
  <Application>Microsoft Office PowerPoint</Application>
  <PresentationFormat>Grand écran</PresentationFormat>
  <Paragraphs>153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Times-Bold</vt:lpstr>
      <vt:lpstr>Times-Roman</vt:lpstr>
      <vt:lpstr>Thème Office</vt:lpstr>
      <vt:lpstr>Les complications spécifiques des hémorragies sous-arachnoïdiennes : diagnostic et prise en charge </vt:lpstr>
      <vt:lpstr>Introduction</vt:lpstr>
      <vt:lpstr>Quelles sont ces complications spécifiques?</vt:lpstr>
      <vt:lpstr>Early Brain Injury</vt:lpstr>
      <vt:lpstr>Conséquence de l’EBI: HTIC réfractaire</vt:lpstr>
      <vt:lpstr>Resaignement</vt:lpstr>
      <vt:lpstr>Hydrocéphalie aigue</vt:lpstr>
      <vt:lpstr>Hémorragie intraventriculaire</vt:lpstr>
      <vt:lpstr>Hydrocéphalie chronique</vt:lpstr>
      <vt:lpstr>Vasospasme et Ischémie cérébrale retardée</vt:lpstr>
      <vt:lpstr>Définitions</vt:lpstr>
      <vt:lpstr>Quel risque?</vt:lpstr>
      <vt:lpstr>Mécanismes</vt:lpstr>
      <vt:lpstr>Clinique</vt:lpstr>
      <vt:lpstr>Prévention</vt:lpstr>
      <vt:lpstr>Présentation PowerPoint</vt:lpstr>
      <vt:lpstr>Présentation PowerPoint</vt:lpstr>
      <vt:lpstr>Dépistage et diagnostic</vt:lpstr>
      <vt:lpstr>Traitements de la détérioration clinique retardée </vt:lpstr>
      <vt:lpstr>Perspectives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complications spécifiques des hémorragies sous-arachnoïdiennes : diagnostic et prise en charge</dc:title>
  <dc:creator>Thomas Gaberel</dc:creator>
  <cp:lastModifiedBy>Thomas Gaberel</cp:lastModifiedBy>
  <cp:revision>34</cp:revision>
  <dcterms:created xsi:type="dcterms:W3CDTF">2017-11-22T09:52:04Z</dcterms:created>
  <dcterms:modified xsi:type="dcterms:W3CDTF">2018-04-04T18:46:45Z</dcterms:modified>
</cp:coreProperties>
</file>