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4" r:id="rId6"/>
    <p:sldId id="259" r:id="rId7"/>
    <p:sldId id="265" r:id="rId8"/>
    <p:sldId id="261" r:id="rId9"/>
    <p:sldId id="267" r:id="rId10"/>
    <p:sldId id="260" r:id="rId11"/>
    <p:sldId id="270" r:id="rId12"/>
    <p:sldId id="262" r:id="rId13"/>
    <p:sldId id="268" r:id="rId14"/>
    <p:sldId id="263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53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38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66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14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69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7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2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4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4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4602ED-CDD4-4A26-8EB0-9F05D335D398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3598-C113-41D4-9AD5-69ABDB3A2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4179DBE-9914-4077-B482-98E5AE254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391" y="1275908"/>
            <a:ext cx="7772400" cy="3159088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neurochirurgie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vasculaire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avril 2018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02DCB0D-4D71-4473-8687-4E0B1A363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591" y="5101228"/>
            <a:ext cx="6858000" cy="480864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Présenté par Katia Bunaux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01600"/>
            <a:ext cx="1781175" cy="1066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41" y="101600"/>
            <a:ext cx="1238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E527EF9-2BAC-4DAD-AA81-B6BB7D11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843"/>
            <a:ext cx="7886700" cy="878883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1B972FD-624A-47E0-91FE-C2446127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27" y="1169582"/>
            <a:ext cx="3714871" cy="4351337"/>
          </a:xfrm>
        </p:spPr>
        <p:txBody>
          <a:bodyPr>
            <a:normAutofit/>
          </a:bodyPr>
          <a:lstStyle/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complication chirurgical</a:t>
            </a:r>
          </a:p>
          <a:p>
            <a:pPr marL="0" indent="0">
              <a:buNone/>
            </a:pP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Artériographie confirme l’exclusion de l’anévrysme</a:t>
            </a:r>
          </a:p>
          <a:p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47" y="1573823"/>
            <a:ext cx="44267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E527EF9-2BAC-4DAD-AA81-B6BB7D11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843"/>
            <a:ext cx="7886700" cy="878883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1B972FD-624A-47E0-91FE-C2446127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27" y="1169582"/>
            <a:ext cx="3714871" cy="4351337"/>
          </a:xfrm>
        </p:spPr>
        <p:txBody>
          <a:bodyPr>
            <a:normAutofit/>
          </a:bodyPr>
          <a:lstStyle/>
          <a:p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Contrôle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3 mois avec angioscanner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recanalisation 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d’anévrysme de novo</a:t>
            </a:r>
          </a:p>
          <a:p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BDE2E87-2ABD-401E-A46C-256827E0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98" y="2627349"/>
            <a:ext cx="5181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6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770A01B-DA41-45D5-9EA9-1E8FACE5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74"/>
            <a:ext cx="7886700" cy="803145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B1D23CC-890D-439A-9E6A-8883293C6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684"/>
            <a:ext cx="7886700" cy="5231218"/>
          </a:xfrm>
        </p:spPr>
        <p:txBody>
          <a:bodyPr>
            <a:normAutofit fontScale="92500"/>
          </a:bodyPr>
          <a:lstStyle/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traitement endovasculaire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Taux de recanalisation: 17,2% </a:t>
            </a:r>
            <a:endParaRPr lang="fr-F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Dépend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degré d’occlusion et de la taille de l’anévrysme </a:t>
            </a:r>
          </a:p>
          <a:p>
            <a:pPr lvl="1"/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Taux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retraitement 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chirurgical: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Taux de retraitement par </a:t>
            </a:r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2,8%</a:t>
            </a:r>
          </a:p>
          <a:p>
            <a:pPr marL="457200" lvl="1" indent="0">
              <a:buNone/>
            </a:pP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Délai moyen de recanalisation:	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mois</a:t>
            </a:r>
          </a:p>
          <a:p>
            <a:pPr marL="342900" lvl="1" indent="0">
              <a:buNone/>
            </a:pP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Risque de saignement anévrysme recanaliser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0,8%/an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Neurosurgical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aneurysm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remnants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recurrences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occlusion Lejeune and Al.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Neurosurgery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</a:t>
            </a:r>
          </a:p>
          <a:p>
            <a:pPr marL="0" indent="0">
              <a:buNone/>
            </a:pP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et traitement chirurgical des anévrismes intracrâniens après recanalisation ou embolisation incomplète </a:t>
            </a:r>
            <a:r>
              <a:rPr lang="fr-FR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</a:t>
            </a:r>
            <a:r>
              <a:rPr lang="fr-F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al. Neurochirurgie 2012</a:t>
            </a:r>
          </a:p>
        </p:txBody>
      </p:sp>
    </p:spTree>
    <p:extLst>
      <p:ext uri="{BB962C8B-B14F-4D97-AF65-F5344CB8AC3E}">
        <p14:creationId xmlns:p14="http://schemas.microsoft.com/office/powerpoint/2010/main" val="67612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770A01B-DA41-45D5-9EA9-1E8FACE5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74"/>
            <a:ext cx="7886700" cy="803145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0D0BD63-C282-44CA-A41D-29250CBC4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176"/>
            <a:ext cx="84582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757672-9C9C-4A1D-8997-6D9F261B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9515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20BFAF-67C3-4502-9DCF-0675FE0A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08" y="889515"/>
            <a:ext cx="7886700" cy="5636569"/>
          </a:xfrm>
        </p:spPr>
        <p:txBody>
          <a:bodyPr>
            <a:noAutofit/>
          </a:bodyPr>
          <a:lstStyle/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d’un retraitement </a:t>
            </a:r>
          </a:p>
          <a:p>
            <a:pPr lvl="1"/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Taille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l’anévrysme recanaliser &gt; 20% de l’anévrysme initial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la taille de l’anévrysme durant le suivi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Collet libre de </a:t>
            </a:r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Collet &gt; à 2mm</a:t>
            </a:r>
          </a:p>
          <a:p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extraction systématique des </a:t>
            </a:r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Risque de dissection et de rupture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Potentiel thrombogène bas</a:t>
            </a:r>
          </a:p>
          <a:p>
            <a:pPr lvl="1"/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al. diffère sur ce sujet</a:t>
            </a:r>
          </a:p>
          <a:p>
            <a:pPr lvl="2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Préconise une intervention 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chirurgicale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 pour enlever les </a:t>
            </a:r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Estime risque thrombotique élevé</a:t>
            </a:r>
          </a:p>
        </p:txBody>
      </p:sp>
    </p:spTree>
    <p:extLst>
      <p:ext uri="{BB962C8B-B14F-4D97-AF65-F5344CB8AC3E}">
        <p14:creationId xmlns:p14="http://schemas.microsoft.com/office/powerpoint/2010/main" val="382462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ED89FF1C-5239-49AB-9FB9-08C1AC5D9037}"/>
              </a:ext>
            </a:extLst>
          </p:cNvPr>
          <p:cNvSpPr txBox="1"/>
          <p:nvPr/>
        </p:nvSpPr>
        <p:spPr>
          <a:xfrm>
            <a:off x="2259418" y="2559938"/>
            <a:ext cx="4625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23800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4067BBC-329F-480C-8700-314E1B55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313"/>
            <a:ext cx="7886700" cy="846986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982709-F90E-421A-821F-6B656330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5141"/>
            <a:ext cx="7886700" cy="5425780"/>
          </a:xfrm>
        </p:spPr>
        <p:txBody>
          <a:bodyPr>
            <a:normAutofit/>
          </a:bodyPr>
          <a:lstStyle/>
          <a:p>
            <a:r>
              <a:rPr lang="fr-FR" sz="2500" dirty="0"/>
              <a:t>Patient de 49 ans</a:t>
            </a:r>
          </a:p>
          <a:p>
            <a:pPr marL="0" indent="0">
              <a:buNone/>
            </a:pPr>
            <a:endParaRPr lang="fr-FR" sz="2500" dirty="0"/>
          </a:p>
          <a:p>
            <a:r>
              <a:rPr lang="fr-FR" sz="2500" dirty="0" err="1"/>
              <a:t>Atcd</a:t>
            </a:r>
            <a:r>
              <a:rPr lang="fr-FR" sz="2500" dirty="0"/>
              <a:t> : HTA, tabac 18 paquets/années</a:t>
            </a:r>
          </a:p>
          <a:p>
            <a:pPr marL="0" indent="0">
              <a:buNone/>
            </a:pPr>
            <a:endParaRPr lang="fr-FR" sz="2500" dirty="0"/>
          </a:p>
          <a:p>
            <a:r>
              <a:rPr lang="fr-FR" sz="2500" dirty="0"/>
              <a:t>Consulte aux urgences pour céphalée</a:t>
            </a:r>
          </a:p>
          <a:p>
            <a:pPr marL="0" indent="0">
              <a:buNone/>
            </a:pPr>
            <a:endParaRPr lang="fr-FR" sz="2500" dirty="0"/>
          </a:p>
          <a:p>
            <a:r>
              <a:rPr lang="fr-FR" sz="2500" dirty="0"/>
              <a:t>Scanner : découverte fortuite anévrysme artère </a:t>
            </a:r>
            <a:r>
              <a:rPr lang="fr-FR" sz="2500" dirty="0" err="1"/>
              <a:t>péricalleuse</a:t>
            </a:r>
            <a:r>
              <a:rPr lang="fr-FR" sz="2500" dirty="0"/>
              <a:t> droite</a:t>
            </a:r>
          </a:p>
          <a:p>
            <a:pPr lvl="1"/>
            <a:r>
              <a:rPr lang="fr-FR" sz="2200" dirty="0"/>
              <a:t>14*12*11mm, collet 5,5mm</a:t>
            </a:r>
          </a:p>
          <a:p>
            <a:pPr lvl="1"/>
            <a:r>
              <a:rPr lang="fr-FR" sz="2500" dirty="0"/>
              <a:t>Anévrysme irrégulier avec 2 phlyctènes</a:t>
            </a:r>
          </a:p>
          <a:p>
            <a:pPr marL="342900" lvl="1" indent="0">
              <a:buNone/>
            </a:pPr>
            <a:endParaRPr lang="fr-FR" sz="2500" dirty="0"/>
          </a:p>
          <a:p>
            <a:r>
              <a:rPr lang="fr-FR" sz="2500" dirty="0"/>
              <a:t>Décision staff neurovasculaire: embolisation</a:t>
            </a:r>
          </a:p>
          <a:p>
            <a:endParaRPr lang="fr-FR" sz="2500" dirty="0"/>
          </a:p>
          <a:p>
            <a:pPr marL="0" indent="0">
              <a:buNone/>
            </a:pP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47934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1393001-2891-4DA9-A536-10C5EEB19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82" y="1027815"/>
            <a:ext cx="4324994" cy="432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18C2721-D424-45AD-84F9-1B1CE21E6059}"/>
              </a:ext>
            </a:extLst>
          </p:cNvPr>
          <p:cNvSpPr/>
          <p:nvPr/>
        </p:nvSpPr>
        <p:spPr>
          <a:xfrm>
            <a:off x="3480490" y="318601"/>
            <a:ext cx="24160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  <a:endParaRPr lang="fr-FR" sz="35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946705"/>
            <a:ext cx="4320000" cy="30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44D1D8-83AB-4296-9A5D-9478D2E8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78" y="141842"/>
            <a:ext cx="7886700" cy="751293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0EAF18A-00EF-4BCE-BD07-8E28A368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5774"/>
            <a:ext cx="7886700" cy="5213128"/>
          </a:xfrm>
        </p:spPr>
        <p:txBody>
          <a:bodyPr>
            <a:normAutofit/>
          </a:bodyPr>
          <a:lstStyle/>
          <a:p>
            <a:r>
              <a:rPr lang="fr-FR" sz="2500" dirty="0"/>
              <a:t>Embolisation:</a:t>
            </a:r>
          </a:p>
          <a:p>
            <a:pPr lvl="1"/>
            <a:r>
              <a:rPr lang="fr-FR" sz="2500" dirty="0"/>
              <a:t>Cathétérisme fémoral droit impossible</a:t>
            </a:r>
          </a:p>
          <a:p>
            <a:pPr lvl="1"/>
            <a:r>
              <a:rPr lang="fr-FR" sz="2500" dirty="0"/>
              <a:t>Cathétérisme artère fémorale gauche</a:t>
            </a:r>
          </a:p>
          <a:p>
            <a:pPr lvl="1"/>
            <a:r>
              <a:rPr lang="fr-FR" sz="2500" dirty="0"/>
              <a:t>10 </a:t>
            </a:r>
            <a:r>
              <a:rPr lang="fr-FR" sz="2500" dirty="0" err="1"/>
              <a:t>coils</a:t>
            </a:r>
            <a:endParaRPr lang="fr-FR" sz="2500" dirty="0"/>
          </a:p>
          <a:p>
            <a:pPr lvl="1"/>
            <a:r>
              <a:rPr lang="fr-FR" sz="2500" dirty="0"/>
              <a:t>Thrombus au contact des </a:t>
            </a:r>
            <a:r>
              <a:rPr lang="fr-FR" sz="2500" dirty="0" err="1"/>
              <a:t>coils</a:t>
            </a:r>
            <a:r>
              <a:rPr lang="fr-FR" sz="2500" dirty="0"/>
              <a:t> nécessitant une anticoagulation curative + </a:t>
            </a:r>
            <a:r>
              <a:rPr lang="fr-FR" sz="2500" dirty="0" smtClean="0"/>
              <a:t>anti agrégation </a:t>
            </a:r>
            <a:r>
              <a:rPr lang="fr-FR" sz="2500" dirty="0"/>
              <a:t>plaquettaire=&gt; disparition du thrombus</a:t>
            </a:r>
          </a:p>
          <a:p>
            <a:pPr marL="457200" lvl="1" indent="0">
              <a:buNone/>
            </a:pP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71659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B9EDE2D-C55A-417F-A02B-21D11490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6" y="340243"/>
            <a:ext cx="4324994" cy="43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6978695-48D3-4E60-8446-076EB95B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32" y="2392325"/>
            <a:ext cx="433004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D3F5794-E9B9-48FE-9999-0BE0D828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78" y="109945"/>
            <a:ext cx="7886700" cy="687498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5175CFB-ACB0-417F-9168-380B5AE7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126"/>
            <a:ext cx="7886700" cy="5347733"/>
          </a:xfrm>
        </p:spPr>
        <p:txBody>
          <a:bodyPr>
            <a:normAutofit/>
          </a:bodyPr>
          <a:lstStyle/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Complication: faux anévrysme du </a:t>
            </a:r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scarpa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gauche nécessitant prise en charge en chirurgie vasculaire</a:t>
            </a:r>
          </a:p>
          <a:p>
            <a:pPr marL="0" indent="0">
              <a:buNone/>
            </a:pP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mois post embolisation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Recanalisation de l’anévrysme 9,7*5,8mm, collet 9mm</a:t>
            </a:r>
          </a:p>
          <a:p>
            <a:pPr lvl="1"/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Décision staff neurovasculaire: prise en charge chirurgicale</a:t>
            </a:r>
          </a:p>
          <a:p>
            <a:pPr lvl="1"/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8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1B4126B-5086-41D0-B9AF-1763D2C1A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"/>
          <a:stretch/>
        </p:blipFill>
        <p:spPr>
          <a:xfrm>
            <a:off x="1109778" y="1610431"/>
            <a:ext cx="7200000" cy="3416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A9D7A23-29B3-4742-8A75-E7E7D63689E3}"/>
              </a:ext>
            </a:extLst>
          </p:cNvPr>
          <p:cNvSpPr/>
          <p:nvPr/>
        </p:nvSpPr>
        <p:spPr>
          <a:xfrm>
            <a:off x="3501755" y="189796"/>
            <a:ext cx="24160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val="191521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050B225-9EFE-43D5-878A-247BF8C8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158676"/>
            <a:ext cx="7886700" cy="883315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46E1D6-D517-4BA5-BAAF-A334ACB8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520457"/>
            <a:ext cx="7886700" cy="4351337"/>
          </a:xfrm>
        </p:spPr>
        <p:txBody>
          <a:bodyPr/>
          <a:lstStyle/>
          <a:p>
            <a:r>
              <a:rPr lang="fr-FR" sz="2500" dirty="0"/>
              <a:t>Prise en charge chirurgical:</a:t>
            </a:r>
          </a:p>
          <a:p>
            <a:r>
              <a:rPr lang="fr-FR" dirty="0"/>
              <a:t>Incision bi-coronale</a:t>
            </a:r>
          </a:p>
          <a:p>
            <a:r>
              <a:rPr lang="fr-FR" dirty="0"/>
              <a:t>Volet parasagital</a:t>
            </a:r>
          </a:p>
          <a:p>
            <a:r>
              <a:rPr lang="fr-FR" dirty="0"/>
              <a:t>Ecarteur sur le lobe frontal interne gauche et la faux du cerveau</a:t>
            </a:r>
          </a:p>
          <a:p>
            <a:r>
              <a:rPr lang="fr-FR" dirty="0"/>
              <a:t>Ouverture de la citerne interhémisphérique</a:t>
            </a:r>
          </a:p>
          <a:p>
            <a:r>
              <a:rPr lang="fr-FR" dirty="0"/>
              <a:t>Visualisation de l’artère </a:t>
            </a:r>
            <a:r>
              <a:rPr lang="fr-FR" dirty="0" err="1"/>
              <a:t>fronto</a:t>
            </a:r>
            <a:r>
              <a:rPr lang="fr-FR" dirty="0"/>
              <a:t> polaire naissant du collet</a:t>
            </a:r>
          </a:p>
          <a:p>
            <a:r>
              <a:rPr lang="fr-FR" dirty="0"/>
              <a:t>Difficulté à la mise en place du clip qui « glisse » sur l’ostium du collet</a:t>
            </a:r>
          </a:p>
          <a:p>
            <a:r>
              <a:rPr lang="fr-FR" dirty="0"/>
              <a:t>Après pose de clip: pas de sténose des artères</a:t>
            </a:r>
          </a:p>
        </p:txBody>
      </p:sp>
    </p:spTree>
    <p:extLst>
      <p:ext uri="{BB962C8B-B14F-4D97-AF65-F5344CB8AC3E}">
        <p14:creationId xmlns:p14="http://schemas.microsoft.com/office/powerpoint/2010/main" val="293886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97D4D5D-A2F1-48F0-ABEA-B5987743C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1079205"/>
            <a:ext cx="4320000" cy="32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FCFBE8-F63E-44F6-BEE0-0B85E0657ACD}"/>
              </a:ext>
            </a:extLst>
          </p:cNvPr>
          <p:cNvSpPr/>
          <p:nvPr/>
        </p:nvSpPr>
        <p:spPr>
          <a:xfrm>
            <a:off x="3492810" y="192790"/>
            <a:ext cx="24160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clinique</a:t>
            </a:r>
            <a:endParaRPr lang="fr-FR" sz="3500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921F00E-B3DC-4308-894E-8B3565B6B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4842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70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87ef374e-b53a-4130-a1d1-110c6596406b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TM02892315[[fn=Volute]]</Template>
  <TotalTime>394</TotalTime>
  <Words>301</Words>
  <Application>Microsoft Office PowerPoint</Application>
  <PresentationFormat>Affichage à l'écran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HDOfficeLightV0</vt:lpstr>
      <vt:lpstr>Cas clinique  DES neurochirurgie module vasculaire 5 avril 2018</vt:lpstr>
      <vt:lpstr>Cas clinique</vt:lpstr>
      <vt:lpstr>Présentation PowerPoint</vt:lpstr>
      <vt:lpstr>Cas clinique</vt:lpstr>
      <vt:lpstr>Présentation PowerPoint</vt:lpstr>
      <vt:lpstr>Cas clinique</vt:lpstr>
      <vt:lpstr>Présentation PowerPoint</vt:lpstr>
      <vt:lpstr>Cas clinique</vt:lpstr>
      <vt:lpstr>Présentation PowerPoint</vt:lpstr>
      <vt:lpstr>Cas clinique</vt:lpstr>
      <vt:lpstr>Cas clinique</vt:lpstr>
      <vt:lpstr>Discussion</vt:lpstr>
      <vt:lpstr>Discussion</vt:lpstr>
      <vt:lpstr>Discussion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Katia Bunaux</dc:creator>
  <cp:lastModifiedBy>Capel Cyrille</cp:lastModifiedBy>
  <cp:revision>32</cp:revision>
  <dcterms:created xsi:type="dcterms:W3CDTF">2018-04-01T11:48:57Z</dcterms:created>
  <dcterms:modified xsi:type="dcterms:W3CDTF">2018-04-04T14:17:24Z</dcterms:modified>
</cp:coreProperties>
</file>