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F2624-915A-4678-AB19-2E0AAB824497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585D8-B7C9-4F9D-8404-D029D1A532F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389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Anevrisme</a:t>
            </a:r>
            <a:r>
              <a:rPr lang="fr-FR" baseline="0" dirty="0" smtClean="0"/>
              <a:t> d’hypertension de l’</a:t>
            </a:r>
            <a:r>
              <a:rPr lang="fr-FR" baseline="0" dirty="0" err="1" smtClean="0"/>
              <a:t>adamckewitz</a:t>
            </a:r>
            <a:endParaRPr lang="fr-FR" baseline="0" dirty="0" smtClean="0"/>
          </a:p>
          <a:p>
            <a:r>
              <a:rPr lang="fr-FR" baseline="0" dirty="0" smtClean="0"/>
              <a:t>Difficultés chirurgicales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585D8-B7C9-4F9D-8404-D029D1A532F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39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06/04/2018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06/04/2018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06/04/2018</a:t>
            </a:fld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06/04/2018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06/04/2018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06/04/2018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06/04/2018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06/04/2018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470025"/>
          </a:xfrm>
        </p:spPr>
        <p:txBody>
          <a:bodyPr/>
          <a:lstStyle/>
          <a:p>
            <a:r>
              <a:rPr lang="fr-FR" dirty="0" smtClean="0"/>
              <a:t>Malformations vasculaires spinales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6453336"/>
            <a:ext cx="6995120" cy="321150"/>
          </a:xfrm>
        </p:spPr>
        <p:txBody>
          <a:bodyPr>
            <a:normAutofit/>
          </a:bodyPr>
          <a:lstStyle/>
          <a:p>
            <a:r>
              <a:rPr lang="fr-FR" sz="1400" dirty="0" smtClean="0"/>
              <a:t>Alice </a:t>
            </a:r>
            <a:r>
              <a:rPr lang="fr-FR" sz="1400" dirty="0" err="1" smtClean="0"/>
              <a:t>Goia</a:t>
            </a:r>
            <a:r>
              <a:rPr lang="fr-FR" sz="1400" dirty="0" smtClean="0"/>
              <a:t> – interne CHU Rouen</a:t>
            </a:r>
            <a:endParaRPr lang="fr-F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735388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82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556"/>
            <a:ext cx="7560839" cy="527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2060848"/>
            <a:ext cx="7776863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860032" y="6176337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/>
              <a:t>Spetzler</a:t>
            </a:r>
            <a:r>
              <a:rPr lang="fr-FR" sz="1000" dirty="0"/>
              <a:t> RF, </a:t>
            </a:r>
            <a:r>
              <a:rPr lang="fr-FR" sz="1000" dirty="0" err="1"/>
              <a:t>Detwiler</a:t>
            </a:r>
            <a:r>
              <a:rPr lang="fr-FR" sz="1000" dirty="0"/>
              <a:t> PW, </a:t>
            </a:r>
            <a:r>
              <a:rPr lang="fr-FR" sz="1000" dirty="0" err="1"/>
              <a:t>Riina</a:t>
            </a:r>
            <a:r>
              <a:rPr lang="fr-FR" sz="1000" dirty="0"/>
              <a:t> HA, Porter RW (2002) </a:t>
            </a:r>
            <a:r>
              <a:rPr lang="fr-FR" sz="1000" dirty="0" err="1"/>
              <a:t>Modified</a:t>
            </a:r>
            <a:endParaRPr lang="fr-FR" sz="1000" dirty="0"/>
          </a:p>
          <a:p>
            <a:r>
              <a:rPr lang="fr-FR" sz="1000" dirty="0"/>
              <a:t>classification of spinal </a:t>
            </a:r>
            <a:r>
              <a:rPr lang="fr-FR" sz="1000" dirty="0" err="1"/>
              <a:t>cord</a:t>
            </a:r>
            <a:r>
              <a:rPr lang="fr-FR" sz="1000" dirty="0"/>
              <a:t> </a:t>
            </a:r>
            <a:r>
              <a:rPr lang="fr-FR" sz="1000" dirty="0" err="1"/>
              <a:t>vascular</a:t>
            </a:r>
            <a:r>
              <a:rPr lang="fr-FR" sz="1000" dirty="0"/>
              <a:t> </a:t>
            </a:r>
            <a:r>
              <a:rPr lang="fr-FR" sz="1000" dirty="0" err="1"/>
              <a:t>lesions</a:t>
            </a:r>
            <a:r>
              <a:rPr lang="fr-FR" sz="1000" dirty="0"/>
              <a:t>. J </a:t>
            </a:r>
            <a:r>
              <a:rPr lang="fr-FR" sz="1000" dirty="0" err="1"/>
              <a:t>Neurosurg</a:t>
            </a:r>
            <a:r>
              <a:rPr lang="fr-FR" sz="1000" dirty="0"/>
              <a:t> </a:t>
            </a:r>
            <a:r>
              <a:rPr lang="fr-FR" sz="1000" dirty="0" err="1"/>
              <a:t>Spine</a:t>
            </a:r>
            <a:r>
              <a:rPr lang="fr-FR" sz="1000" dirty="0"/>
              <a:t> 96:</a:t>
            </a:r>
          </a:p>
          <a:p>
            <a:r>
              <a:rPr lang="fr-FR" sz="1000" dirty="0"/>
              <a:t>145–156.</a:t>
            </a:r>
          </a:p>
        </p:txBody>
      </p:sp>
    </p:spTree>
    <p:extLst>
      <p:ext uri="{BB962C8B-B14F-4D97-AF65-F5344CB8AC3E}">
        <p14:creationId xmlns:p14="http://schemas.microsoft.com/office/powerpoint/2010/main" xmlns="" val="100064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Type 1</a:t>
            </a:r>
            <a:br>
              <a:rPr lang="fr-FR" dirty="0" smtClean="0"/>
            </a:br>
            <a:r>
              <a:rPr lang="fr-FR" sz="3100" dirty="0" smtClean="0"/>
              <a:t>Fistule artério-veineuse durale</a:t>
            </a:r>
            <a:endParaRPr lang="fr-FR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8291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9528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535625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plus fréquente, communication entre artère et veine radiculaire engendrant une hyperpression du système veineux d’amont.</a:t>
            </a:r>
          </a:p>
          <a:p>
            <a:r>
              <a:rPr lang="fr-FR" dirty="0" smtClean="0"/>
              <a:t>80% des patients sont des hommes après 40 ans</a:t>
            </a:r>
          </a:p>
          <a:p>
            <a:r>
              <a:rPr lang="fr-FR" dirty="0" smtClean="0"/>
              <a:t>Claudication médullaire thoracique +++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6348229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err="1"/>
              <a:t>Rangel</a:t>
            </a:r>
            <a:r>
              <a:rPr lang="fr-FR" sz="1000" i="1" dirty="0"/>
              <a:t>-Castilla et al</a:t>
            </a:r>
            <a:r>
              <a:rPr lang="fr-FR" sz="1000" i="1" dirty="0" smtClean="0"/>
              <a:t>. (2014)</a:t>
            </a:r>
          </a:p>
          <a:p>
            <a:r>
              <a:rPr lang="fr-FR" sz="1000" i="1" dirty="0" err="1"/>
              <a:t>Zozulya</a:t>
            </a:r>
            <a:r>
              <a:rPr lang="fr-FR" sz="1000" i="1" dirty="0"/>
              <a:t> et al. (2006)</a:t>
            </a:r>
          </a:p>
        </p:txBody>
      </p:sp>
    </p:spTree>
    <p:extLst>
      <p:ext uri="{BB962C8B-B14F-4D97-AF65-F5344CB8AC3E}">
        <p14:creationId xmlns:p14="http://schemas.microsoft.com/office/powerpoint/2010/main" xmlns="" val="307800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Type 2</a:t>
            </a:r>
            <a:br>
              <a:rPr lang="fr-FR" dirty="0" smtClean="0"/>
            </a:br>
            <a:r>
              <a:rPr lang="fr-FR" dirty="0" smtClean="0"/>
              <a:t>MAV intradurale intramédullaire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240360" cy="288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38680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04065" y="4941167"/>
            <a:ext cx="7149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Similaire à la MAV intracérébrale</a:t>
            </a:r>
          </a:p>
          <a:p>
            <a:r>
              <a:rPr lang="fr-FR" dirty="0" smtClean="0"/>
              <a:t>Localisation préférentielle ventrale ou </a:t>
            </a:r>
            <a:r>
              <a:rPr lang="fr-FR" dirty="0" err="1" smtClean="0"/>
              <a:t>ventro</a:t>
            </a:r>
            <a:r>
              <a:rPr lang="fr-FR" dirty="0" smtClean="0"/>
              <a:t>-latérale </a:t>
            </a:r>
          </a:p>
          <a:p>
            <a:r>
              <a:rPr lang="fr-FR" dirty="0" smtClean="0"/>
              <a:t>Révélée par des évènements hémorragiques +++</a:t>
            </a:r>
          </a:p>
          <a:p>
            <a:r>
              <a:rPr lang="fr-FR" dirty="0" smtClean="0"/>
              <a:t>Une oblitération même incomplète réduit les risques de saignement.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345296" y="6018385"/>
            <a:ext cx="2339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err="1"/>
              <a:t>Velat</a:t>
            </a:r>
            <a:r>
              <a:rPr lang="fr-FR" sz="1000" i="1" dirty="0"/>
              <a:t> G</a:t>
            </a:r>
            <a:r>
              <a:rPr lang="fr-FR" sz="1000" i="1" dirty="0" smtClean="0"/>
              <a:t>,</a:t>
            </a:r>
            <a:r>
              <a:rPr lang="fr-FR" sz="1000" i="1" dirty="0"/>
              <a:t> </a:t>
            </a:r>
            <a:r>
              <a:rPr lang="fr-FR" sz="1000" i="1" dirty="0" err="1"/>
              <a:t>Neurosurg</a:t>
            </a:r>
            <a:r>
              <a:rPr lang="fr-FR" sz="1000" i="1" dirty="0"/>
              <a:t> </a:t>
            </a:r>
            <a:r>
              <a:rPr lang="fr-FR" sz="1000" i="1" dirty="0" err="1"/>
              <a:t>Spine</a:t>
            </a:r>
            <a:r>
              <a:rPr lang="fr-FR" sz="1000" i="1" dirty="0"/>
              <a:t> 16:523–531</a:t>
            </a:r>
          </a:p>
        </p:txBody>
      </p:sp>
    </p:spTree>
    <p:extLst>
      <p:ext uri="{BB962C8B-B14F-4D97-AF65-F5344CB8AC3E}">
        <p14:creationId xmlns:p14="http://schemas.microsoft.com/office/powerpoint/2010/main" xmlns="" val="262099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Type 3</a:t>
            </a:r>
            <a:br>
              <a:rPr lang="fr-FR" dirty="0" smtClean="0"/>
            </a:br>
            <a:r>
              <a:rPr lang="fr-FR" dirty="0" smtClean="0"/>
              <a:t>MAV intra-extradurale = Cobb Syndrome = MAV juvénile 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4248472" cy="356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9061" y="1972877"/>
            <a:ext cx="2682043" cy="488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8552" y="5949280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Malformations rares du patient jeune</a:t>
            </a:r>
          </a:p>
          <a:p>
            <a:r>
              <a:rPr lang="fr-FR" dirty="0" smtClean="0"/>
              <a:t>Révélées essentiellement des évènements hémorragiques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6216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Type 4</a:t>
            </a:r>
            <a:br>
              <a:rPr lang="fr-FR" dirty="0" smtClean="0"/>
            </a:br>
            <a:r>
              <a:rPr lang="fr-FR" dirty="0" smtClean="0"/>
              <a:t>Fistule artério-veineuse </a:t>
            </a:r>
            <a:r>
              <a:rPr lang="fr-FR" dirty="0" err="1" smtClean="0"/>
              <a:t>périmédullaire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9424"/>
            <a:ext cx="4402832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1800" dirty="0" smtClean="0"/>
              <a:t>Localisée le plus souvent entre l’ASA et le plexus veineux </a:t>
            </a:r>
            <a:r>
              <a:rPr lang="fr-FR" sz="1800" dirty="0" err="1" smtClean="0"/>
              <a:t>perimédullaire</a:t>
            </a:r>
            <a:endParaRPr lang="fr-FR" sz="1800" dirty="0" smtClean="0"/>
          </a:p>
          <a:p>
            <a:pPr marL="109728" indent="0">
              <a:buNone/>
            </a:pPr>
            <a:endParaRPr lang="fr-FR" sz="1800" dirty="0"/>
          </a:p>
          <a:p>
            <a:pPr marL="109728" indent="0">
              <a:buNone/>
            </a:pPr>
            <a:endParaRPr lang="fr-FR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873" y="2492896"/>
            <a:ext cx="4060029" cy="405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480"/>
          <a:stretch/>
        </p:blipFill>
        <p:spPr bwMode="auto">
          <a:xfrm>
            <a:off x="3701988" y="3356992"/>
            <a:ext cx="1373101" cy="27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806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71244" y="1700808"/>
            <a:ext cx="8136904" cy="180020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fr-FR" b="1" u="sng" dirty="0" smtClean="0"/>
              <a:t>Les fistules artério-veineuses  </a:t>
            </a:r>
          </a:p>
          <a:p>
            <a:pPr marL="109728" indent="0">
              <a:buNone/>
            </a:pP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myélopathies d’</a:t>
            </a:r>
            <a:r>
              <a:rPr lang="fr-FR" dirty="0"/>
              <a:t>é</a:t>
            </a:r>
            <a:r>
              <a:rPr lang="fr-FR" dirty="0" smtClean="0"/>
              <a:t>volution progressive – mois/années &gt; épisodes hémorragiques</a:t>
            </a:r>
          </a:p>
          <a:p>
            <a:pPr marL="109728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traitement destiné  à restaurer une rhéologie physiologique et ainsi arrêter la progression du déficit, l’amélioration de la symptomatologie est incertaine après traitement</a:t>
            </a:r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265325" y="3501008"/>
            <a:ext cx="8568952" cy="151216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fr-FR" b="1" u="sng" dirty="0" smtClean="0"/>
              <a:t>Les MAV spinales</a:t>
            </a:r>
          </a:p>
          <a:p>
            <a:pPr marL="109728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Episodes hémorragiques &gt;Myélopathies progressives</a:t>
            </a:r>
          </a:p>
          <a:p>
            <a:pPr marL="109728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Traitement: préventif d’un nouvel épisode hémorragique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9954" y="537321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Grande variabilité des lésions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Strategies</a:t>
            </a:r>
            <a:r>
              <a:rPr lang="fr-FR" dirty="0" smtClean="0"/>
              <a:t> chirurgicales, </a:t>
            </a:r>
            <a:r>
              <a:rPr lang="fr-FR" dirty="0" err="1" smtClean="0"/>
              <a:t>endovasculaires</a:t>
            </a:r>
            <a:r>
              <a:rPr lang="fr-FR" dirty="0" smtClean="0"/>
              <a:t> et radio-chirurgicales cohabitent, décisions au cas par cas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1258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pPr algn="ctr"/>
            <a:r>
              <a:rPr lang="fr-FR" dirty="0" smtClean="0"/>
              <a:t>Pronostic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2241380"/>
              </p:ext>
            </p:extLst>
          </p:nvPr>
        </p:nvGraphicFramePr>
        <p:xfrm>
          <a:off x="99395" y="1988840"/>
          <a:ext cx="903572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123"/>
                <a:gridCol w="1624878"/>
                <a:gridCol w="1530376"/>
                <a:gridCol w="2623502"/>
                <a:gridCol w="196684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Etude</a:t>
                      </a:r>
                      <a:r>
                        <a:rPr lang="fr-FR" sz="1600" baseline="0" dirty="0" smtClean="0"/>
                        <a:t>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Type de lésion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Taux oblitération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Moyen d’oblitération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Evolution 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Rangel</a:t>
                      </a:r>
                      <a:r>
                        <a:rPr kumimoji="0"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-Castilla et al. (2014) – P110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FAV</a:t>
                      </a:r>
                    </a:p>
                    <a:p>
                      <a:r>
                        <a:rPr lang="fr-FR" dirty="0" smtClean="0"/>
                        <a:t>MAV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95%</a:t>
                      </a:r>
                    </a:p>
                    <a:p>
                      <a:r>
                        <a:rPr lang="fr-FR" dirty="0" smtClean="0"/>
                        <a:t>75%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C+E  86%</a:t>
                      </a:r>
                      <a:r>
                        <a:rPr lang="fr-FR" baseline="0" dirty="0" smtClean="0"/>
                        <a:t>   E 14%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Am</a:t>
                      </a:r>
                      <a:r>
                        <a:rPr lang="fr-FR" baseline="0" dirty="0" smtClean="0"/>
                        <a:t> 71,4%, S 26%</a:t>
                      </a:r>
                    </a:p>
                    <a:p>
                      <a:r>
                        <a:rPr lang="fr-FR" baseline="0" dirty="0" smtClean="0"/>
                        <a:t>Am 43%, S 42%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Gross &amp; Du (2014) -  P51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MAV</a:t>
                      </a:r>
                      <a:r>
                        <a:rPr lang="fr-FR" baseline="0" dirty="0" smtClean="0"/>
                        <a:t> juvénile (AM 15ans)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 44%, C+E 24%, C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Am</a:t>
                      </a:r>
                      <a:r>
                        <a:rPr lang="fr-FR" baseline="0" dirty="0" smtClean="0"/>
                        <a:t> 73%, S 10%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Gross &amp; Du (2013) - P293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 68%, E 32%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Am</a:t>
                      </a:r>
                      <a:r>
                        <a:rPr lang="fr-FR" baseline="0" dirty="0" smtClean="0"/>
                        <a:t> 57%, S 31%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 et al. (2013) – P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FAVD type 1</a:t>
                      </a:r>
                    </a:p>
                    <a:p>
                      <a:r>
                        <a:rPr lang="fr-FR" dirty="0" smtClean="0"/>
                        <a:t>FAVPM</a:t>
                      </a:r>
                      <a:r>
                        <a:rPr lang="fr-FR" baseline="0" dirty="0" smtClean="0"/>
                        <a:t> type4</a:t>
                      </a:r>
                    </a:p>
                    <a:p>
                      <a:r>
                        <a:rPr lang="fr-FR" baseline="0" dirty="0" smtClean="0"/>
                        <a:t>MAV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94%</a:t>
                      </a:r>
                    </a:p>
                    <a:p>
                      <a:r>
                        <a:rPr lang="fr-FR" dirty="0" smtClean="0"/>
                        <a:t>68%</a:t>
                      </a:r>
                    </a:p>
                    <a:p>
                      <a:r>
                        <a:rPr lang="fr-FR" dirty="0" smtClean="0"/>
                        <a:t>50%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 40%, C 19%, C+</a:t>
                      </a:r>
                      <a:r>
                        <a:rPr lang="fr-FR" baseline="0" dirty="0" smtClean="0"/>
                        <a:t>E 4%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Am 50%, S 41%</a:t>
                      </a:r>
                    </a:p>
                    <a:p>
                      <a:r>
                        <a:rPr lang="fr-FR" dirty="0" smtClean="0"/>
                        <a:t>Am 58%, S37%</a:t>
                      </a:r>
                    </a:p>
                    <a:p>
                      <a:r>
                        <a:rPr lang="fr-FR" smtClean="0"/>
                        <a:t>Am 33%, S25%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812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800"/>
          </a:xfrm>
        </p:spPr>
        <p:txBody>
          <a:bodyPr/>
          <a:lstStyle/>
          <a:p>
            <a:pPr algn="ctr"/>
            <a:r>
              <a:rPr lang="fr-FR" dirty="0"/>
              <a:t>Rappels anatomiques</a:t>
            </a:r>
          </a:p>
        </p:txBody>
      </p:sp>
      <p:pic>
        <p:nvPicPr>
          <p:cNvPr id="3074" name="Picture 2" descr="C:\Users\PC002895\Desktop\alice\MAlformations vasculaires medullaires\vascularisation moe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2889250" cy="56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42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002895\Desktop\alice\MAlformations vasculaires medullaires\blood-supply-to-the-spinal-cord-anatomy-of-spinal-blood-supp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0295"/>
            <a:ext cx="7951306" cy="60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688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002895\Desktop\alice\MAlformations vasculaires medullaires\159_veines_de_la_moelle_spinale__046712000_1846_0301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1968"/>
            <a:ext cx="5374297" cy="62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64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pPr algn="ctr"/>
            <a:r>
              <a:rPr lang="fr-FR" dirty="0" smtClean="0"/>
              <a:t>Quelques chiffres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24847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Malformations vasculaires spinales</a:t>
            </a:r>
          </a:p>
          <a:p>
            <a:pPr lvl="1"/>
            <a:r>
              <a:rPr lang="fr-FR" dirty="0" smtClean="0"/>
              <a:t>5-7% des malformations vasculaires de SNC</a:t>
            </a:r>
          </a:p>
          <a:p>
            <a:pPr lvl="1"/>
            <a:r>
              <a:rPr lang="fr-FR" dirty="0" smtClean="0"/>
              <a:t>3-4% de toutes les lésions médullaires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La FAV </a:t>
            </a:r>
          </a:p>
          <a:p>
            <a:pPr lvl="2"/>
            <a:r>
              <a:rPr lang="fr-FR" dirty="0"/>
              <a:t>représente 50-85% des MVS</a:t>
            </a:r>
          </a:p>
          <a:p>
            <a:pPr lvl="2"/>
            <a:r>
              <a:rPr lang="fr-FR" dirty="0"/>
              <a:t>Hommes&gt;femmes</a:t>
            </a:r>
          </a:p>
          <a:p>
            <a:pPr lvl="2"/>
            <a:r>
              <a:rPr lang="fr-FR" dirty="0"/>
              <a:t>Age moyen </a:t>
            </a:r>
            <a:r>
              <a:rPr lang="fr-FR" dirty="0" smtClean="0"/>
              <a:t>60ans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La MAV</a:t>
            </a:r>
          </a:p>
          <a:p>
            <a:pPr lvl="2"/>
            <a:r>
              <a:rPr lang="fr-FR" dirty="0" smtClean="0"/>
              <a:t>Age moyen 30 ans</a:t>
            </a:r>
            <a:endParaRPr lang="fr-FR" dirty="0" smtClean="0"/>
          </a:p>
          <a:p>
            <a:pPr lvl="2"/>
            <a:r>
              <a:rPr lang="fr-FR" dirty="0" smtClean="0"/>
              <a:t>Parité entre sexes</a:t>
            </a:r>
            <a:endParaRPr lang="fr-FR" dirty="0"/>
          </a:p>
          <a:p>
            <a:pPr marL="411480" lvl="1" indent="0">
              <a:buNone/>
            </a:pPr>
            <a:endParaRPr lang="fr-FR" dirty="0" smtClean="0"/>
          </a:p>
          <a:p>
            <a:pPr lvl="1"/>
            <a:r>
              <a:rPr lang="fr-FR" dirty="0" err="1" smtClean="0"/>
              <a:t>Hemangioblastome</a:t>
            </a:r>
            <a:r>
              <a:rPr lang="fr-FR" dirty="0" smtClean="0"/>
              <a:t> et </a:t>
            </a:r>
            <a:r>
              <a:rPr lang="fr-FR" dirty="0" err="1" smtClean="0"/>
              <a:t>cavernome</a:t>
            </a:r>
            <a:r>
              <a:rPr lang="fr-FR" dirty="0" smtClean="0"/>
              <a:t>: malformations plutôt tumorales ne seront pas évoqués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00192" y="3068960"/>
            <a:ext cx="21339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Rangel</a:t>
            </a:r>
            <a:r>
              <a:rPr lang="fr-FR" sz="1000" dirty="0"/>
              <a:t>-Castilla L</a:t>
            </a:r>
            <a:r>
              <a:rPr lang="fr-FR" sz="1000" dirty="0" smtClean="0"/>
              <a:t>, </a:t>
            </a:r>
            <a:r>
              <a:rPr lang="fr-FR" sz="1000" dirty="0" err="1" smtClean="0"/>
              <a:t>Neurosurg</a:t>
            </a:r>
            <a:r>
              <a:rPr lang="fr-FR" sz="1000" dirty="0" smtClean="0"/>
              <a:t> 2014</a:t>
            </a:r>
            <a:endParaRPr lang="fr-FR" sz="1000" dirty="0"/>
          </a:p>
        </p:txBody>
      </p:sp>
      <p:sp>
        <p:nvSpPr>
          <p:cNvPr id="5" name="ZoneTexte 4"/>
          <p:cNvSpPr txBox="1"/>
          <p:nvPr/>
        </p:nvSpPr>
        <p:spPr>
          <a:xfrm>
            <a:off x="6372200" y="4725144"/>
            <a:ext cx="2180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da Costa L</a:t>
            </a:r>
            <a:r>
              <a:rPr lang="fr-FR" sz="1000" dirty="0" smtClean="0"/>
              <a:t>,</a:t>
            </a:r>
            <a:r>
              <a:rPr lang="fr-FR" sz="1000" dirty="0"/>
              <a:t> </a:t>
            </a:r>
            <a:r>
              <a:rPr lang="fr-FR" sz="1000" dirty="0" err="1"/>
              <a:t>Neurosurg</a:t>
            </a:r>
            <a:r>
              <a:rPr lang="fr-FR" sz="1000" dirty="0"/>
              <a:t> Focus 26:E6</a:t>
            </a:r>
          </a:p>
        </p:txBody>
      </p:sp>
    </p:spTree>
    <p:extLst>
      <p:ext uri="{BB962C8B-B14F-4D97-AF65-F5344CB8AC3E}">
        <p14:creationId xmlns:p14="http://schemas.microsoft.com/office/powerpoint/2010/main" xmlns="" val="155487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pPr algn="ctr"/>
            <a:r>
              <a:rPr lang="fr-FR" dirty="0" smtClean="0"/>
              <a:t>Mode de révélation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07504" y="2132856"/>
            <a:ext cx="4316288" cy="4210483"/>
          </a:xfrm>
        </p:spPr>
        <p:txBody>
          <a:bodyPr/>
          <a:lstStyle/>
          <a:p>
            <a:pPr algn="ctr"/>
            <a:r>
              <a:rPr lang="fr-FR" dirty="0" smtClean="0"/>
              <a:t>AIGU</a:t>
            </a:r>
            <a:endParaRPr lang="fr-FR" dirty="0" smtClean="0"/>
          </a:p>
          <a:p>
            <a:pPr algn="ctr"/>
            <a:endParaRPr lang="fr-FR" dirty="0" smtClean="0"/>
          </a:p>
          <a:p>
            <a:pPr marL="566928" indent="-457200">
              <a:buAutoNum type="arabicPeriod"/>
            </a:pPr>
            <a:r>
              <a:rPr lang="fr-FR" dirty="0" err="1" smtClean="0"/>
              <a:t>Hématomyélie</a:t>
            </a:r>
            <a:r>
              <a:rPr lang="fr-FR" dirty="0" smtClean="0"/>
              <a:t>: </a:t>
            </a:r>
          </a:p>
          <a:p>
            <a:pPr marL="859536" lvl="1" indent="-457200">
              <a:buAutoNum type="arabicPeriod"/>
            </a:pPr>
            <a:r>
              <a:rPr lang="fr-FR" dirty="0" smtClean="0"/>
              <a:t>Déficit neurologique selon localisation</a:t>
            </a:r>
          </a:p>
          <a:p>
            <a:pPr marL="859536" lvl="1" indent="-457200">
              <a:buAutoNum type="arabicPeriod"/>
            </a:pPr>
            <a:r>
              <a:rPr lang="fr-FR" dirty="0" smtClean="0"/>
              <a:t>Douleurs </a:t>
            </a:r>
          </a:p>
          <a:p>
            <a:pPr marL="566928" indent="-457200">
              <a:buAutoNum type="arabicPeriod"/>
            </a:pPr>
            <a:r>
              <a:rPr lang="fr-FR" dirty="0" smtClean="0"/>
              <a:t>HSA médullaire</a:t>
            </a:r>
          </a:p>
          <a:p>
            <a:pPr marL="859536" lvl="1" indent="-457200">
              <a:buAutoNum type="arabicPeriod"/>
            </a:pPr>
            <a:r>
              <a:rPr lang="fr-FR" dirty="0" smtClean="0"/>
              <a:t>Coup de poignard rachidien</a:t>
            </a:r>
          </a:p>
          <a:p>
            <a:pPr marL="859536" lvl="1" indent="-457200">
              <a:buAutoNum type="arabicPeriod"/>
            </a:pPr>
            <a:r>
              <a:rPr lang="fr-FR" dirty="0" smtClean="0"/>
              <a:t>Avec ou sans déficit</a:t>
            </a:r>
          </a:p>
          <a:p>
            <a:pPr marL="566928" indent="-457200">
              <a:buAutoNum type="arabicPeriod"/>
            </a:pPr>
            <a:endParaRPr lang="fr-FR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4008" y="2060848"/>
            <a:ext cx="4114800" cy="3888432"/>
          </a:xfrm>
        </p:spPr>
        <p:txBody>
          <a:bodyPr/>
          <a:lstStyle/>
          <a:p>
            <a:pPr algn="ctr"/>
            <a:r>
              <a:rPr lang="fr-FR" dirty="0" err="1" smtClean="0"/>
              <a:t>PROGRESSif</a:t>
            </a:r>
            <a:endParaRPr lang="fr-FR" dirty="0" smtClean="0"/>
          </a:p>
          <a:p>
            <a:pPr algn="ctr"/>
            <a:endParaRPr lang="fr-FR" dirty="0"/>
          </a:p>
          <a:p>
            <a:pPr marL="566928" indent="-457200">
              <a:buAutoNum type="arabicPeriod"/>
            </a:pPr>
            <a:r>
              <a:rPr lang="fr-FR" dirty="0" smtClean="0"/>
              <a:t>Myélopathie</a:t>
            </a:r>
          </a:p>
          <a:p>
            <a:pPr marL="859536" lvl="1" indent="-457200">
              <a:buAutoNum type="arabicPeriod"/>
            </a:pPr>
            <a:r>
              <a:rPr lang="fr-FR" dirty="0" smtClean="0"/>
              <a:t>Déficit sensitivomoteur </a:t>
            </a:r>
          </a:p>
          <a:p>
            <a:pPr marL="859536" lvl="1" indent="-457200">
              <a:buAutoNum type="arabicPeriod"/>
            </a:pPr>
            <a:r>
              <a:rPr lang="fr-FR" dirty="0" smtClean="0"/>
              <a:t>Troubles sphinctériens</a:t>
            </a:r>
          </a:p>
          <a:p>
            <a:pPr marL="859536" lvl="1" indent="-457200">
              <a:buAutoNum type="arabicPeriod"/>
            </a:pPr>
            <a:r>
              <a:rPr lang="fr-FR" dirty="0" smtClean="0"/>
              <a:t>Syndrome pyramidal</a:t>
            </a:r>
          </a:p>
          <a:p>
            <a:pPr marL="566928" indent="-457200">
              <a:buAutoNum type="arabicPeriod"/>
            </a:pPr>
            <a:r>
              <a:rPr lang="fr-FR" dirty="0" smtClean="0"/>
              <a:t>Claudication médullaire</a:t>
            </a:r>
          </a:p>
          <a:p>
            <a:pPr marL="859536" lvl="1" indent="-457200">
              <a:buAutoNum type="arabicPeriod"/>
            </a:pPr>
            <a:r>
              <a:rPr lang="fr-FR" dirty="0" smtClean="0"/>
              <a:t>Déficit déclenché ou aggravé à l’effort</a:t>
            </a:r>
          </a:p>
          <a:p>
            <a:pPr marL="859536" lvl="1" indent="-457200">
              <a:buAutoNum type="arabicPeriod"/>
            </a:pPr>
            <a:r>
              <a:rPr lang="fr-FR" dirty="0" smtClean="0"/>
              <a:t>Indolore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6709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Imagerie</a:t>
            </a:r>
            <a:br>
              <a:rPr lang="fr-FR" dirty="0" smtClean="0"/>
            </a:br>
            <a:r>
              <a:rPr lang="fr-FR" dirty="0" smtClean="0"/>
              <a:t>IRM et ARM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Imagerie de première ligne</a:t>
            </a:r>
          </a:p>
          <a:p>
            <a:r>
              <a:rPr lang="fr-FR" dirty="0"/>
              <a:t>M</a:t>
            </a:r>
            <a:r>
              <a:rPr lang="fr-FR" dirty="0" smtClean="0"/>
              <a:t>alformation visualisée le plus souvent</a:t>
            </a:r>
          </a:p>
          <a:p>
            <a:r>
              <a:rPr lang="fr-FR" dirty="0" smtClean="0"/>
              <a:t>Signes indirects:</a:t>
            </a:r>
          </a:p>
          <a:p>
            <a:pPr lvl="1"/>
            <a:r>
              <a:rPr lang="fr-FR" dirty="0" err="1" smtClean="0"/>
              <a:t>Hypersignal</a:t>
            </a:r>
            <a:r>
              <a:rPr lang="fr-FR" dirty="0" smtClean="0"/>
              <a:t> T2 intramédullaire</a:t>
            </a:r>
          </a:p>
          <a:p>
            <a:pPr lvl="1"/>
            <a:r>
              <a:rPr lang="fr-FR" dirty="0" smtClean="0"/>
              <a:t>Atrophie médullaire</a:t>
            </a:r>
          </a:p>
          <a:p>
            <a:pPr lvl="1"/>
            <a:r>
              <a:rPr lang="fr-FR" dirty="0" smtClean="0"/>
              <a:t>Œdème </a:t>
            </a:r>
          </a:p>
          <a:p>
            <a:pPr lvl="1"/>
            <a:r>
              <a:rPr lang="fr-FR" dirty="0" smtClean="0"/>
              <a:t>Signes de saignement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152325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5410" y="1772816"/>
            <a:ext cx="628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606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fr-FR" dirty="0" smtClean="0"/>
              <a:t>Artériographie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Gold standard</a:t>
            </a:r>
          </a:p>
          <a:p>
            <a:r>
              <a:rPr lang="fr-FR" dirty="0" smtClean="0"/>
              <a:t>Permet de caractériser la malformation</a:t>
            </a:r>
          </a:p>
          <a:p>
            <a:pPr lvl="1"/>
            <a:r>
              <a:rPr lang="fr-FR" dirty="0" smtClean="0"/>
              <a:t>Localisation précise</a:t>
            </a:r>
          </a:p>
          <a:p>
            <a:pPr lvl="1"/>
            <a:r>
              <a:rPr lang="fr-FR" dirty="0" smtClean="0"/>
              <a:t>Réseau artériel affèrent</a:t>
            </a:r>
          </a:p>
          <a:p>
            <a:pPr lvl="1"/>
            <a:r>
              <a:rPr lang="fr-FR" dirty="0" smtClean="0"/>
              <a:t>Réseau veineux efférent</a:t>
            </a:r>
          </a:p>
          <a:p>
            <a:pPr lvl="1"/>
            <a:r>
              <a:rPr lang="fr-FR" dirty="0" err="1" smtClean="0"/>
              <a:t>Nidus</a:t>
            </a:r>
            <a:endParaRPr lang="fr-FR" dirty="0" smtClean="0"/>
          </a:p>
          <a:p>
            <a:pPr lvl="1"/>
            <a:r>
              <a:rPr lang="fr-FR" dirty="0" smtClean="0"/>
              <a:t>Anévrisme associé</a:t>
            </a:r>
          </a:p>
          <a:p>
            <a:pPr lvl="1"/>
            <a:r>
              <a:rPr lang="fr-FR" dirty="0" smtClean="0"/>
              <a:t>CLASSIFICATION</a:t>
            </a:r>
          </a:p>
          <a:p>
            <a:pPr marL="41148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274770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792088"/>
          </a:xfrm>
        </p:spPr>
        <p:txBody>
          <a:bodyPr/>
          <a:lstStyle/>
          <a:p>
            <a:pPr algn="ctr"/>
            <a:r>
              <a:rPr lang="fr-FR" dirty="0" smtClean="0"/>
              <a:t>Classifications 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264696" cy="49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15816" y="6461107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Black P (2006) Spinal </a:t>
            </a:r>
            <a:r>
              <a:rPr lang="fr-FR" sz="1000" dirty="0" err="1"/>
              <a:t>vascular</a:t>
            </a:r>
            <a:r>
              <a:rPr lang="fr-FR" sz="1000" dirty="0"/>
              <a:t> malformations: an </a:t>
            </a:r>
            <a:r>
              <a:rPr lang="fr-FR" sz="1000" dirty="0" err="1"/>
              <a:t>historical</a:t>
            </a:r>
            <a:r>
              <a:rPr lang="fr-FR" sz="1000" dirty="0"/>
              <a:t> </a:t>
            </a:r>
            <a:r>
              <a:rPr lang="fr-FR" sz="1000" dirty="0" smtClean="0"/>
              <a:t>perspective. </a:t>
            </a:r>
            <a:r>
              <a:rPr lang="fr-FR" sz="1000" dirty="0" err="1" smtClean="0"/>
              <a:t>Neurosurg</a:t>
            </a:r>
            <a:r>
              <a:rPr lang="fr-FR" sz="1000" dirty="0" smtClean="0"/>
              <a:t> </a:t>
            </a:r>
            <a:r>
              <a:rPr lang="fr-FR" sz="1000" dirty="0"/>
              <a:t>Focus 21:1–7.</a:t>
            </a:r>
          </a:p>
        </p:txBody>
      </p:sp>
    </p:spTree>
    <p:extLst>
      <p:ext uri="{BB962C8B-B14F-4D97-AF65-F5344CB8AC3E}">
        <p14:creationId xmlns:p14="http://schemas.microsoft.com/office/powerpoint/2010/main" xmlns="" val="4202855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750</TotalTime>
  <Words>530</Words>
  <Application>Microsoft Office PowerPoint</Application>
  <PresentationFormat>On-screen Show (4:3)</PresentationFormat>
  <Paragraphs>124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Urbain</vt:lpstr>
      <vt:lpstr>Malformations vasculaires spinales</vt:lpstr>
      <vt:lpstr>Rappels anatomiques</vt:lpstr>
      <vt:lpstr>Slide 3</vt:lpstr>
      <vt:lpstr>Slide 4</vt:lpstr>
      <vt:lpstr>Quelques chiffres</vt:lpstr>
      <vt:lpstr>Mode de révélation</vt:lpstr>
      <vt:lpstr>Imagerie IRM et ARM</vt:lpstr>
      <vt:lpstr>Artériographie</vt:lpstr>
      <vt:lpstr>Classifications </vt:lpstr>
      <vt:lpstr>Slide 10</vt:lpstr>
      <vt:lpstr>Type 1 Fistule artério-veineuse durale</vt:lpstr>
      <vt:lpstr>Type 2 MAV intradurale intramédullaire</vt:lpstr>
      <vt:lpstr>Type 3 MAV intra-extradurale = Cobb Syndrome = MAV juvénile </vt:lpstr>
      <vt:lpstr>Type 4 Fistule artério-veineuse périmédullaire</vt:lpstr>
      <vt:lpstr>Conclusions</vt:lpstr>
      <vt:lpstr>Pronostic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Malformations vasculaires spinales</dc:title>
  <dc:creator>PC002895</dc:creator>
  <cp:lastModifiedBy>alice</cp:lastModifiedBy>
  <cp:revision>28</cp:revision>
  <dcterms:created xsi:type="dcterms:W3CDTF">2018-04-03T20:16:59Z</dcterms:created>
  <dcterms:modified xsi:type="dcterms:W3CDTF">2018-04-06T07:23:01Z</dcterms:modified>
</cp:coreProperties>
</file>