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1" r:id="rId5"/>
    <p:sldId id="262" r:id="rId6"/>
    <p:sldId id="259" r:id="rId7"/>
    <p:sldId id="263" r:id="rId8"/>
    <p:sldId id="272" r:id="rId9"/>
    <p:sldId id="260" r:id="rId10"/>
    <p:sldId id="261" r:id="rId11"/>
    <p:sldId id="264" r:id="rId12"/>
    <p:sldId id="267" r:id="rId13"/>
    <p:sldId id="265" r:id="rId14"/>
    <p:sldId id="266" r:id="rId15"/>
    <p:sldId id="274" r:id="rId16"/>
    <p:sldId id="268" r:id="rId17"/>
    <p:sldId id="269" r:id="rId18"/>
    <p:sldId id="270" r:id="rId1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16" autoAdjust="0"/>
    <p:restoredTop sz="94660"/>
  </p:normalViewPr>
  <p:slideViewPr>
    <p:cSldViewPr>
      <p:cViewPr>
        <p:scale>
          <a:sx n="80" d="100"/>
          <a:sy n="80" d="100"/>
        </p:scale>
        <p:origin x="-928" y="-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D183D0-26AE-4C9B-956A-62546BA1AC8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EE3FD07C-3FF2-4D4F-8C19-22BC3FA6B4F8}">
      <dgm:prSet phldrT="[Texte]"/>
      <dgm:spPr/>
      <dgm:t>
        <a:bodyPr/>
        <a:lstStyle/>
        <a:p>
          <a:r>
            <a:rPr lang="fr-FR" dirty="0" smtClean="0"/>
            <a:t>Volumineux anévrismes </a:t>
          </a:r>
          <a:r>
            <a:rPr lang="fr-FR" dirty="0" err="1" smtClean="0"/>
            <a:t>sylviens</a:t>
          </a:r>
          <a:r>
            <a:rPr lang="fr-FR" dirty="0" smtClean="0"/>
            <a:t> gauches</a:t>
          </a:r>
          <a:endParaRPr lang="fr-FR" dirty="0"/>
        </a:p>
      </dgm:t>
    </dgm:pt>
    <dgm:pt modelId="{26A33DBA-6463-461E-8F4E-08186D74595C}" type="parTrans" cxnId="{4CFFBE7C-8076-4471-A5B3-3EC4A5587BE2}">
      <dgm:prSet/>
      <dgm:spPr/>
      <dgm:t>
        <a:bodyPr/>
        <a:lstStyle/>
        <a:p>
          <a:endParaRPr lang="fr-FR"/>
        </a:p>
      </dgm:t>
    </dgm:pt>
    <dgm:pt modelId="{ACDF6151-F28E-45BE-A957-5A89DC99A4A6}" type="sibTrans" cxnId="{4CFFBE7C-8076-4471-A5B3-3EC4A5587BE2}">
      <dgm:prSet/>
      <dgm:spPr/>
      <dgm:t>
        <a:bodyPr/>
        <a:lstStyle/>
        <a:p>
          <a:endParaRPr lang="fr-FR"/>
        </a:p>
      </dgm:t>
    </dgm:pt>
    <dgm:pt modelId="{66F05DEB-A470-4FAA-990C-08A33AA5BDF5}">
      <dgm:prSet phldrT="[Texte]"/>
      <dgm:spPr/>
      <dgm:t>
        <a:bodyPr/>
        <a:lstStyle/>
        <a:p>
          <a:r>
            <a:rPr lang="fr-FR" dirty="0" smtClean="0"/>
            <a:t>Traitement prophylactique de ces anévrismes</a:t>
          </a:r>
          <a:endParaRPr lang="fr-FR" dirty="0"/>
        </a:p>
      </dgm:t>
    </dgm:pt>
    <dgm:pt modelId="{D0D9355F-1292-4733-978E-84E4AA59FF2A}" type="parTrans" cxnId="{62F08B47-2937-4866-9CC0-8437F33B068B}">
      <dgm:prSet/>
      <dgm:spPr/>
      <dgm:t>
        <a:bodyPr/>
        <a:lstStyle/>
        <a:p>
          <a:endParaRPr lang="fr-FR"/>
        </a:p>
      </dgm:t>
    </dgm:pt>
    <dgm:pt modelId="{C4D91055-B21B-4207-9200-8D20074D1167}" type="sibTrans" cxnId="{62F08B47-2937-4866-9CC0-8437F33B068B}">
      <dgm:prSet/>
      <dgm:spPr/>
      <dgm:t>
        <a:bodyPr/>
        <a:lstStyle/>
        <a:p>
          <a:endParaRPr lang="fr-FR"/>
        </a:p>
      </dgm:t>
    </dgm:pt>
    <dgm:pt modelId="{38AF69AD-7521-4AC9-B544-D15854FC37EB}">
      <dgm:prSet phldrT="[Texte]"/>
      <dgm:spPr/>
      <dgm:t>
        <a:bodyPr/>
        <a:lstStyle/>
        <a:p>
          <a:r>
            <a:rPr lang="fr-FR" dirty="0" smtClean="0"/>
            <a:t>Traitement chirurgical</a:t>
          </a:r>
          <a:endParaRPr lang="fr-FR" dirty="0"/>
        </a:p>
      </dgm:t>
    </dgm:pt>
    <dgm:pt modelId="{0569EE06-E695-463D-B0E3-7334E369E6EC}" type="parTrans" cxnId="{62038A8A-D8A2-4A92-9026-7AE2E43BD23C}">
      <dgm:prSet/>
      <dgm:spPr/>
      <dgm:t>
        <a:bodyPr/>
        <a:lstStyle/>
        <a:p>
          <a:endParaRPr lang="fr-FR"/>
        </a:p>
      </dgm:t>
    </dgm:pt>
    <dgm:pt modelId="{5EA0060E-C745-4EB4-A7EB-718100A6DAEC}" type="sibTrans" cxnId="{62038A8A-D8A2-4A92-9026-7AE2E43BD23C}">
      <dgm:prSet/>
      <dgm:spPr/>
      <dgm:t>
        <a:bodyPr/>
        <a:lstStyle/>
        <a:p>
          <a:endParaRPr lang="fr-FR"/>
        </a:p>
      </dgm:t>
    </dgm:pt>
    <dgm:pt modelId="{26E5928D-81AA-454B-9710-66A497DC1985}" type="pres">
      <dgm:prSet presAssocID="{7FD183D0-26AE-4C9B-956A-62546BA1AC8F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4CDFF548-EA3E-4A9B-ABF9-6160AB8E989B}" type="pres">
      <dgm:prSet presAssocID="{7FD183D0-26AE-4C9B-956A-62546BA1AC8F}" presName="dummyMaxCanvas" presStyleCnt="0">
        <dgm:presLayoutVars/>
      </dgm:prSet>
      <dgm:spPr/>
    </dgm:pt>
    <dgm:pt modelId="{4A48F741-95D5-40AC-81F8-F38CE9925226}" type="pres">
      <dgm:prSet presAssocID="{7FD183D0-26AE-4C9B-956A-62546BA1AC8F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E36911C-3AF8-499C-BEB9-1654534EC2FB}" type="pres">
      <dgm:prSet presAssocID="{7FD183D0-26AE-4C9B-956A-62546BA1AC8F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09B447B-8FBF-4F21-8826-D0BEF22B346B}" type="pres">
      <dgm:prSet presAssocID="{7FD183D0-26AE-4C9B-956A-62546BA1AC8F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76250E1-193A-48AB-92B1-33BF21F733E3}" type="pres">
      <dgm:prSet presAssocID="{7FD183D0-26AE-4C9B-956A-62546BA1AC8F}" presName="ThreeConn_1-2" presStyleLbl="fgAccFollowNode1" presStyleIdx="0" presStyleCnt="2" custScaleX="263456" custScaleY="146795" custLinFactNeighborX="-72316" custLinFactNeighborY="-1290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D5CDFC6-F566-44B1-B539-41FC0122CE42}" type="pres">
      <dgm:prSet presAssocID="{7FD183D0-26AE-4C9B-956A-62546BA1AC8F}" presName="ThreeConn_2-3" presStyleLbl="fgAccFollowNode1" presStyleIdx="1" presStyleCnt="2" custScaleX="442120" custScaleY="145072" custLinFactNeighborX="-83943" custLinFactNeighborY="528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0788192-28CC-4FD9-B789-600EA065E8FF}" type="pres">
      <dgm:prSet presAssocID="{7FD183D0-26AE-4C9B-956A-62546BA1AC8F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8CCD300-62A0-4932-AF2A-5D4674676BFB}" type="pres">
      <dgm:prSet presAssocID="{7FD183D0-26AE-4C9B-956A-62546BA1AC8F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D553DB7-9154-4837-AA69-5C29D17074D4}" type="pres">
      <dgm:prSet presAssocID="{7FD183D0-26AE-4C9B-956A-62546BA1AC8F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FD4D75DD-2E7C-43F3-BE9B-9FFA1371DC3B}" type="presOf" srcId="{7FD183D0-26AE-4C9B-956A-62546BA1AC8F}" destId="{26E5928D-81AA-454B-9710-66A497DC1985}" srcOrd="0" destOrd="0" presId="urn:microsoft.com/office/officeart/2005/8/layout/vProcess5"/>
    <dgm:cxn modelId="{BBA1B66F-E9F9-4240-9E47-97C5135E28C1}" type="presOf" srcId="{EE3FD07C-3FF2-4D4F-8C19-22BC3FA6B4F8}" destId="{4A48F741-95D5-40AC-81F8-F38CE9925226}" srcOrd="0" destOrd="0" presId="urn:microsoft.com/office/officeart/2005/8/layout/vProcess5"/>
    <dgm:cxn modelId="{4CFFBE7C-8076-4471-A5B3-3EC4A5587BE2}" srcId="{7FD183D0-26AE-4C9B-956A-62546BA1AC8F}" destId="{EE3FD07C-3FF2-4D4F-8C19-22BC3FA6B4F8}" srcOrd="0" destOrd="0" parTransId="{26A33DBA-6463-461E-8F4E-08186D74595C}" sibTransId="{ACDF6151-F28E-45BE-A957-5A89DC99A4A6}"/>
    <dgm:cxn modelId="{62F08B47-2937-4866-9CC0-8437F33B068B}" srcId="{7FD183D0-26AE-4C9B-956A-62546BA1AC8F}" destId="{66F05DEB-A470-4FAA-990C-08A33AA5BDF5}" srcOrd="1" destOrd="0" parTransId="{D0D9355F-1292-4733-978E-84E4AA59FF2A}" sibTransId="{C4D91055-B21B-4207-9200-8D20074D1167}"/>
    <dgm:cxn modelId="{62038A8A-D8A2-4A92-9026-7AE2E43BD23C}" srcId="{7FD183D0-26AE-4C9B-956A-62546BA1AC8F}" destId="{38AF69AD-7521-4AC9-B544-D15854FC37EB}" srcOrd="2" destOrd="0" parTransId="{0569EE06-E695-463D-B0E3-7334E369E6EC}" sibTransId="{5EA0060E-C745-4EB4-A7EB-718100A6DAEC}"/>
    <dgm:cxn modelId="{6D1226EE-4071-45EF-932E-1209074F2340}" type="presOf" srcId="{C4D91055-B21B-4207-9200-8D20074D1167}" destId="{9D5CDFC6-F566-44B1-B539-41FC0122CE42}" srcOrd="0" destOrd="0" presId="urn:microsoft.com/office/officeart/2005/8/layout/vProcess5"/>
    <dgm:cxn modelId="{9BD8B0A0-639B-4C16-B115-5699C985DDA5}" type="presOf" srcId="{66F05DEB-A470-4FAA-990C-08A33AA5BDF5}" destId="{FE36911C-3AF8-499C-BEB9-1654534EC2FB}" srcOrd="0" destOrd="0" presId="urn:microsoft.com/office/officeart/2005/8/layout/vProcess5"/>
    <dgm:cxn modelId="{34699EC8-C9B4-4932-9D7F-6EED8985DEC3}" type="presOf" srcId="{ACDF6151-F28E-45BE-A957-5A89DC99A4A6}" destId="{476250E1-193A-48AB-92B1-33BF21F733E3}" srcOrd="0" destOrd="0" presId="urn:microsoft.com/office/officeart/2005/8/layout/vProcess5"/>
    <dgm:cxn modelId="{E2EC9D7B-AE82-4A12-BB6E-26601036B47E}" type="presOf" srcId="{66F05DEB-A470-4FAA-990C-08A33AA5BDF5}" destId="{48CCD300-62A0-4932-AF2A-5D4674676BFB}" srcOrd="1" destOrd="0" presId="urn:microsoft.com/office/officeart/2005/8/layout/vProcess5"/>
    <dgm:cxn modelId="{4E99D4B0-5808-44D4-8A1D-BFA62026609D}" type="presOf" srcId="{EE3FD07C-3FF2-4D4F-8C19-22BC3FA6B4F8}" destId="{40788192-28CC-4FD9-B789-600EA065E8FF}" srcOrd="1" destOrd="0" presId="urn:microsoft.com/office/officeart/2005/8/layout/vProcess5"/>
    <dgm:cxn modelId="{388D1FB4-085A-4423-BD05-709E9AC6F9AD}" type="presOf" srcId="{38AF69AD-7521-4AC9-B544-D15854FC37EB}" destId="{8D553DB7-9154-4837-AA69-5C29D17074D4}" srcOrd="1" destOrd="0" presId="urn:microsoft.com/office/officeart/2005/8/layout/vProcess5"/>
    <dgm:cxn modelId="{11818F12-18D9-46AB-98DB-E804BAB4CD99}" type="presOf" srcId="{38AF69AD-7521-4AC9-B544-D15854FC37EB}" destId="{909B447B-8FBF-4F21-8826-D0BEF22B346B}" srcOrd="0" destOrd="0" presId="urn:microsoft.com/office/officeart/2005/8/layout/vProcess5"/>
    <dgm:cxn modelId="{7F01C91E-E410-4117-8D42-67114E01FD2C}" type="presParOf" srcId="{26E5928D-81AA-454B-9710-66A497DC1985}" destId="{4CDFF548-EA3E-4A9B-ABF9-6160AB8E989B}" srcOrd="0" destOrd="0" presId="urn:microsoft.com/office/officeart/2005/8/layout/vProcess5"/>
    <dgm:cxn modelId="{7FD07392-DCF1-4B30-AFBA-D1EB072054D6}" type="presParOf" srcId="{26E5928D-81AA-454B-9710-66A497DC1985}" destId="{4A48F741-95D5-40AC-81F8-F38CE9925226}" srcOrd="1" destOrd="0" presId="urn:microsoft.com/office/officeart/2005/8/layout/vProcess5"/>
    <dgm:cxn modelId="{1B960396-1C0B-4D79-A19A-0D1ED4A1EE81}" type="presParOf" srcId="{26E5928D-81AA-454B-9710-66A497DC1985}" destId="{FE36911C-3AF8-499C-BEB9-1654534EC2FB}" srcOrd="2" destOrd="0" presId="urn:microsoft.com/office/officeart/2005/8/layout/vProcess5"/>
    <dgm:cxn modelId="{0C1FF77A-7EA9-487E-A428-21E4941A09D4}" type="presParOf" srcId="{26E5928D-81AA-454B-9710-66A497DC1985}" destId="{909B447B-8FBF-4F21-8826-D0BEF22B346B}" srcOrd="3" destOrd="0" presId="urn:microsoft.com/office/officeart/2005/8/layout/vProcess5"/>
    <dgm:cxn modelId="{63546B71-FCC4-4E57-A20D-B528EA986762}" type="presParOf" srcId="{26E5928D-81AA-454B-9710-66A497DC1985}" destId="{476250E1-193A-48AB-92B1-33BF21F733E3}" srcOrd="4" destOrd="0" presId="urn:microsoft.com/office/officeart/2005/8/layout/vProcess5"/>
    <dgm:cxn modelId="{504880BE-B1CF-4F21-B08C-98543C6FB951}" type="presParOf" srcId="{26E5928D-81AA-454B-9710-66A497DC1985}" destId="{9D5CDFC6-F566-44B1-B539-41FC0122CE42}" srcOrd="5" destOrd="0" presId="urn:microsoft.com/office/officeart/2005/8/layout/vProcess5"/>
    <dgm:cxn modelId="{E7EE45EC-997A-4B78-AED4-3C0AFF4B1B83}" type="presParOf" srcId="{26E5928D-81AA-454B-9710-66A497DC1985}" destId="{40788192-28CC-4FD9-B789-600EA065E8FF}" srcOrd="6" destOrd="0" presId="urn:microsoft.com/office/officeart/2005/8/layout/vProcess5"/>
    <dgm:cxn modelId="{E6AD3510-3CDC-40B5-A471-C132F724503F}" type="presParOf" srcId="{26E5928D-81AA-454B-9710-66A497DC1985}" destId="{48CCD300-62A0-4932-AF2A-5D4674676BFB}" srcOrd="7" destOrd="0" presId="urn:microsoft.com/office/officeart/2005/8/layout/vProcess5"/>
    <dgm:cxn modelId="{F037A650-AFD8-41B6-A060-3ACCA8B91882}" type="presParOf" srcId="{26E5928D-81AA-454B-9710-66A497DC1985}" destId="{8D553DB7-9154-4837-AA69-5C29D17074D4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ectangle à coins arrondis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06/04/2018</a:t>
            </a:fld>
            <a:endParaRPr lang="fr-BE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06/04/2018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06/04/2018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06/04/2018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ectangle à coins arrondis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06/04/2018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fr-BE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06/04/2018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06/04/2018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  <p:sp>
        <p:nvSpPr>
          <p:cNvPr id="11" name="Espace réservé du contenu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06/04/2018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06/04/2018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ectangle à coins arrondis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06/04/2018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06/04/2018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ectangle à coins arrondis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06/04/2018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fr-BE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Cas de M. L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MAV cérébrale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23528" y="6165304"/>
            <a:ext cx="344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2">
                    <a:lumMod val="75000"/>
                  </a:schemeClr>
                </a:solidFill>
              </a:rPr>
              <a:t>A. </a:t>
            </a:r>
            <a:r>
              <a:rPr lang="fr-FR" dirty="0" err="1" smtClean="0">
                <a:solidFill>
                  <a:schemeClr val="bg2">
                    <a:lumMod val="75000"/>
                  </a:schemeClr>
                </a:solidFill>
              </a:rPr>
              <a:t>Goia</a:t>
            </a:r>
            <a:r>
              <a:rPr lang="fr-FR" dirty="0" smtClean="0">
                <a:solidFill>
                  <a:schemeClr val="bg2">
                    <a:lumMod val="75000"/>
                  </a:schemeClr>
                </a:solidFill>
              </a:rPr>
              <a:t> – interne 3eme - Rouen</a:t>
            </a:r>
            <a:endParaRPr lang="fr-FR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225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dirty="0" smtClean="0"/>
              <a:t>Décision staff neuro-vasculaire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"/>
          </p:nvPr>
        </p:nvSpPr>
        <p:spPr>
          <a:xfrm>
            <a:off x="179512" y="1844824"/>
            <a:ext cx="5040560" cy="5328592"/>
          </a:xfrm>
        </p:spPr>
        <p:txBody>
          <a:bodyPr>
            <a:normAutofit/>
          </a:bodyPr>
          <a:lstStyle/>
          <a:p>
            <a:r>
              <a:rPr lang="fr-FR" dirty="0"/>
              <a:t>A</a:t>
            </a:r>
            <a:r>
              <a:rPr lang="fr-FR" dirty="0" smtClean="0"/>
              <a:t>névrismes </a:t>
            </a:r>
            <a:r>
              <a:rPr lang="fr-FR" dirty="0" err="1" smtClean="0"/>
              <a:t>Sylviens</a:t>
            </a:r>
            <a:r>
              <a:rPr lang="fr-FR" dirty="0" smtClean="0"/>
              <a:t> gauches –risque de HSA élevé </a:t>
            </a:r>
          </a:p>
          <a:p>
            <a:pPr lvl="2"/>
            <a:r>
              <a:rPr lang="fr-FR" dirty="0" smtClean="0"/>
              <a:t>Taille</a:t>
            </a:r>
          </a:p>
          <a:p>
            <a:pPr lvl="2"/>
            <a:r>
              <a:rPr lang="fr-FR" dirty="0" smtClean="0"/>
              <a:t>Morphologie</a:t>
            </a:r>
          </a:p>
          <a:p>
            <a:pPr lvl="2"/>
            <a:r>
              <a:rPr lang="fr-FR" dirty="0" smtClean="0"/>
              <a:t>Anévrismes associés</a:t>
            </a:r>
          </a:p>
          <a:p>
            <a:pPr lvl="2"/>
            <a:endParaRPr lang="fr-FR" dirty="0"/>
          </a:p>
          <a:p>
            <a:pPr marL="594360" lvl="2" indent="0">
              <a:buNone/>
            </a:pPr>
            <a:r>
              <a:rPr lang="fr-FR" dirty="0" smtClean="0"/>
              <a:t>                              </a:t>
            </a:r>
            <a:endParaRPr lang="fr-FR" sz="1600" b="1" i="1" dirty="0" smtClean="0"/>
          </a:p>
          <a:p>
            <a:pPr marL="0" indent="0">
              <a:buNone/>
            </a:pPr>
            <a:endParaRPr lang="fr-FR" dirty="0" smtClean="0"/>
          </a:p>
        </p:txBody>
      </p:sp>
      <p:sp>
        <p:nvSpPr>
          <p:cNvPr id="2" name="Espace réservé du contenu 1"/>
          <p:cNvSpPr>
            <a:spLocks noGrp="1"/>
          </p:cNvSpPr>
          <p:nvPr>
            <p:ph sz="quarter" idx="2"/>
          </p:nvPr>
        </p:nvSpPr>
        <p:spPr>
          <a:xfrm>
            <a:off x="5113412" y="1817440"/>
            <a:ext cx="4030538" cy="5005536"/>
          </a:xfrm>
        </p:spPr>
        <p:txBody>
          <a:bodyPr>
            <a:normAutofit/>
          </a:bodyPr>
          <a:lstStyle/>
          <a:p>
            <a:r>
              <a:rPr lang="fr-FR" dirty="0"/>
              <a:t>MAV </a:t>
            </a:r>
            <a:r>
              <a:rPr lang="fr-FR" dirty="0" err="1" smtClean="0"/>
              <a:t>Spetzler</a:t>
            </a:r>
            <a:r>
              <a:rPr lang="fr-FR" dirty="0" smtClean="0"/>
              <a:t> 3:</a:t>
            </a:r>
          </a:p>
          <a:p>
            <a:pPr lvl="1"/>
            <a:r>
              <a:rPr lang="fr-FR" sz="1800" dirty="0"/>
              <a:t>A</a:t>
            </a:r>
            <a:r>
              <a:rPr lang="fr-FR" sz="1800" dirty="0" smtClean="0"/>
              <a:t>névrismes </a:t>
            </a:r>
            <a:r>
              <a:rPr lang="fr-FR" sz="1800" dirty="0" err="1" smtClean="0"/>
              <a:t>intranidaux</a:t>
            </a:r>
            <a:endParaRPr lang="fr-FR" sz="1800" dirty="0"/>
          </a:p>
          <a:p>
            <a:pPr lvl="1"/>
            <a:r>
              <a:rPr lang="fr-FR" sz="1800" dirty="0" smtClean="0"/>
              <a:t>Dilatation veines </a:t>
            </a:r>
            <a:r>
              <a:rPr lang="fr-FR" sz="1800" dirty="0"/>
              <a:t>de </a:t>
            </a:r>
            <a:r>
              <a:rPr lang="fr-FR" sz="1800" dirty="0" smtClean="0"/>
              <a:t>drainage</a:t>
            </a:r>
          </a:p>
          <a:p>
            <a:pPr lvl="1"/>
            <a:r>
              <a:rPr lang="fr-FR" sz="1800" dirty="0" smtClean="0"/>
              <a:t>Risque de nouvelle HSA de 7% la première année.</a:t>
            </a:r>
          </a:p>
          <a:p>
            <a:pPr lvl="1"/>
            <a:endParaRPr lang="fr-FR" sz="1800" dirty="0"/>
          </a:p>
          <a:p>
            <a:pPr marL="320040" lvl="1" indent="0">
              <a:buNone/>
            </a:pPr>
            <a:endParaRPr lang="fr-FR" sz="1800" b="1" dirty="0" smtClean="0"/>
          </a:p>
          <a:p>
            <a:pPr marL="320040" lvl="1" indent="0" algn="r">
              <a:buNone/>
            </a:pPr>
            <a:r>
              <a:rPr lang="fr-FR" sz="1600" b="1" dirty="0" smtClean="0"/>
              <a:t>Gross</a:t>
            </a:r>
            <a:r>
              <a:rPr lang="fr-FR" sz="1600" b="1" dirty="0"/>
              <a:t>. JNS. 2013</a:t>
            </a:r>
            <a:endParaRPr lang="fr-FR" sz="1600" b="1" i="1" dirty="0"/>
          </a:p>
          <a:p>
            <a:pPr lvl="1" algn="r"/>
            <a:endParaRPr lang="fr-FR" sz="1800" dirty="0"/>
          </a:p>
        </p:txBody>
      </p:sp>
      <p:sp>
        <p:nvSpPr>
          <p:cNvPr id="3" name="ZoneTexte 2"/>
          <p:cNvSpPr txBox="1"/>
          <p:nvPr/>
        </p:nvSpPr>
        <p:spPr>
          <a:xfrm>
            <a:off x="467544" y="5090492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/>
              <a:t>Traitement prophylactique à distance: Le patient regagne son domicile le 24/12/2016 après sevrage de la DVE, avec quelques troubles de la mémoire, </a:t>
            </a:r>
            <a:r>
              <a:rPr lang="fr-FR" i="1" dirty="0" err="1" smtClean="0"/>
              <a:t>epilepsie</a:t>
            </a:r>
            <a:r>
              <a:rPr lang="fr-FR" i="1" dirty="0" smtClean="0"/>
              <a:t> lésionnelle et une fatigabilité</a:t>
            </a:r>
          </a:p>
          <a:p>
            <a:pPr algn="ctr"/>
            <a:endParaRPr lang="fr-FR" i="1" dirty="0"/>
          </a:p>
        </p:txBody>
      </p:sp>
    </p:spTree>
    <p:extLst>
      <p:ext uri="{BB962C8B-B14F-4D97-AF65-F5344CB8AC3E}">
        <p14:creationId xmlns="" xmlns:p14="http://schemas.microsoft.com/office/powerpoint/2010/main" val="358677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7724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Stratégie thérapeutique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914400" y="692696"/>
            <a:ext cx="7772400" cy="5327104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1. Embolisation anévrismes </a:t>
            </a:r>
            <a:r>
              <a:rPr lang="fr-FR" dirty="0" err="1" smtClean="0"/>
              <a:t>intranidaux</a:t>
            </a:r>
            <a:r>
              <a:rPr lang="fr-FR" dirty="0" smtClean="0"/>
              <a:t> 2/6/17</a:t>
            </a:r>
            <a:endParaRPr lang="fr-FR" dirty="0"/>
          </a:p>
        </p:txBody>
      </p:sp>
      <p:pic>
        <p:nvPicPr>
          <p:cNvPr id="1026" name="Picture 2" descr="C:\Users\PC002895\Desktop\lapersonne\Arterio 1\embol1\can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252" r="25266" b="509"/>
          <a:stretch/>
        </p:blipFill>
        <p:spPr bwMode="auto">
          <a:xfrm>
            <a:off x="4952206" y="1113379"/>
            <a:ext cx="2764200" cy="28723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C002895\Desktop\lapersonne\Arterio 1\embol1\ava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391" r="24997"/>
          <a:stretch/>
        </p:blipFill>
        <p:spPr bwMode="auto">
          <a:xfrm>
            <a:off x="107504" y="2499247"/>
            <a:ext cx="3168352" cy="32353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C002895\Desktop\lapersonne\Arterio 1\embol1\canva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567" t="2" r="24531" b="-1412"/>
          <a:stretch/>
        </p:blipFill>
        <p:spPr bwMode="auto">
          <a:xfrm>
            <a:off x="4932040" y="3978157"/>
            <a:ext cx="2784366" cy="28668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66086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dirty="0" smtClean="0"/>
              <a:t>Post embolisation immédiate: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Déficit MI Gauche intermittent, syndrome frontal, a prédominante apathique. 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3075" name="Picture 3" descr="C:\Users\PC002895\Desktop\lapersonne\Arterio 1\embol1\postemb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444" t="11643" r="33442" b="5936"/>
          <a:stretch/>
        </p:blipFill>
        <p:spPr bwMode="auto">
          <a:xfrm>
            <a:off x="3020962" y="2398750"/>
            <a:ext cx="3026351" cy="3473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PC002895\Desktop\lapersonne\Arterio 1\embol1\postEMBhem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100" t="10936" r="31502" b="3506"/>
          <a:stretch/>
        </p:blipFill>
        <p:spPr bwMode="auto">
          <a:xfrm>
            <a:off x="6049231" y="2398750"/>
            <a:ext cx="3094769" cy="3473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/>
          <p:cNvSpPr/>
          <p:nvPr/>
        </p:nvSpPr>
        <p:spPr>
          <a:xfrm>
            <a:off x="1403648" y="3284984"/>
            <a:ext cx="360040" cy="432048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4427984" y="3429000"/>
            <a:ext cx="360040" cy="432048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79884" y="6021288"/>
            <a:ext cx="9064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Introduction d’un traitement par </a:t>
            </a:r>
            <a:r>
              <a:rPr lang="fr-FR" dirty="0" err="1" smtClean="0"/>
              <a:t>kardegic</a:t>
            </a:r>
            <a:r>
              <a:rPr lang="fr-FR" dirty="0" smtClean="0"/>
              <a:t>, disparition du déficit moteur, conservation du syndrome frontal (probablement séquellaire du premier épisode hémorragique)</a:t>
            </a:r>
            <a:endParaRPr lang="fr-FR" dirty="0"/>
          </a:p>
        </p:txBody>
      </p:sp>
      <p:pic>
        <p:nvPicPr>
          <p:cNvPr id="4098" name="Picture 2" descr="E:\Nouveau dossier (2)\capHornuAvril2018\mr L\Arterio 1\postE1.png"/>
          <p:cNvPicPr>
            <a:picLocks noChangeAspect="1" noChangeArrowheads="1"/>
          </p:cNvPicPr>
          <p:nvPr/>
        </p:nvPicPr>
        <p:blipFill>
          <a:blip r:embed="rId4" cstate="print"/>
          <a:srcRect l="34274" t="15783" r="34892"/>
          <a:stretch>
            <a:fillRect/>
          </a:stretch>
        </p:blipFill>
        <p:spPr bwMode="auto">
          <a:xfrm>
            <a:off x="467544" y="2420889"/>
            <a:ext cx="2586348" cy="34104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36108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906072" cy="1786210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Nécessité de passage par la </a:t>
            </a:r>
            <a:r>
              <a:rPr lang="fr-FR" dirty="0" err="1"/>
              <a:t>S</a:t>
            </a:r>
            <a:r>
              <a:rPr lang="fr-FR" dirty="0" err="1" smtClean="0"/>
              <a:t>ylvienne</a:t>
            </a:r>
            <a:r>
              <a:rPr lang="fr-FR" dirty="0" smtClean="0"/>
              <a:t> gauche pour la suite de la PEC de la MAV</a:t>
            </a:r>
            <a:endParaRPr lang="fr-FR" dirty="0"/>
          </a:p>
        </p:txBody>
      </p:sp>
      <p:pic>
        <p:nvPicPr>
          <p:cNvPr id="2050" name="Picture 2" descr="C:\Users\PC002895\Desktop\lapersonne\t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940567"/>
            <a:ext cx="1397692" cy="1438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me 4"/>
          <p:cNvGraphicFramePr/>
          <p:nvPr>
            <p:extLst>
              <p:ext uri="{D42A27DB-BD31-4B8C-83A1-F6EECF244321}">
                <p14:modId xmlns="" xmlns:p14="http://schemas.microsoft.com/office/powerpoint/2010/main" val="3182234407"/>
              </p:ext>
            </p:extLst>
          </p:nvPr>
        </p:nvGraphicFramePr>
        <p:xfrm>
          <a:off x="2339752" y="206084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5580112" y="299709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SNV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561960" y="4437112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Arguments </a:t>
            </a:r>
          </a:p>
          <a:p>
            <a:pPr algn="ctr"/>
            <a:r>
              <a:rPr lang="fr-FR" dirty="0" smtClean="0"/>
              <a:t>morphologiques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2990297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4624"/>
            <a:ext cx="77724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Sécurisation chirurgicale</a:t>
            </a:r>
            <a:endParaRPr lang="fr-FR" dirty="0"/>
          </a:p>
        </p:txBody>
      </p:sp>
      <p:pic>
        <p:nvPicPr>
          <p:cNvPr id="6" name="Picture 3" descr="C:\Users\PC002895\Desktop\lapersonne\Arterio 1\g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471" r="23331" b="263"/>
          <a:stretch/>
        </p:blipFill>
        <p:spPr bwMode="auto">
          <a:xfrm>
            <a:off x="4572000" y="980728"/>
            <a:ext cx="3927972" cy="34265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PC002895\Desktop\lapersonne\Arterio 1\G3.pn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040" r="21040"/>
          <a:stretch/>
        </p:blipFill>
        <p:spPr bwMode="auto">
          <a:xfrm>
            <a:off x="467544" y="980728"/>
            <a:ext cx="4104456" cy="34223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6359643"/>
            <a:ext cx="1329274" cy="46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827584" y="980728"/>
            <a:ext cx="648072" cy="21602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ounded Rectangle 10"/>
          <p:cNvSpPr/>
          <p:nvPr/>
        </p:nvSpPr>
        <p:spPr>
          <a:xfrm>
            <a:off x="4932040" y="980728"/>
            <a:ext cx="648072" cy="21602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893804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2" name="Picture 2" descr="E:\Nouveau dossier (2)\capHornuAvril2018\mr L\Arterio 1\post clip.png"/>
          <p:cNvPicPr>
            <a:picLocks noChangeAspect="1" noChangeArrowheads="1"/>
          </p:cNvPicPr>
          <p:nvPr/>
        </p:nvPicPr>
        <p:blipFill>
          <a:blip r:embed="rId2" cstate="print"/>
          <a:srcRect l="26956" t="1567" r="26897" b="2846"/>
          <a:stretch>
            <a:fillRect/>
          </a:stretch>
        </p:blipFill>
        <p:spPr bwMode="auto">
          <a:xfrm>
            <a:off x="4211960" y="1412776"/>
            <a:ext cx="4392488" cy="4392488"/>
          </a:xfrm>
          <a:prstGeom prst="rect">
            <a:avLst/>
          </a:prstGeom>
          <a:noFill/>
        </p:spPr>
      </p:pic>
      <p:pic>
        <p:nvPicPr>
          <p:cNvPr id="5123" name="Picture 3" descr="E:\Nouveau dossier (2)\capHornuAvril2018\mr L\Arterio 1\postClip.png"/>
          <p:cNvPicPr>
            <a:picLocks noChangeAspect="1" noChangeArrowheads="1"/>
          </p:cNvPicPr>
          <p:nvPr/>
        </p:nvPicPr>
        <p:blipFill>
          <a:blip r:embed="rId3" cstate="print"/>
          <a:srcRect l="44516" t="1162" r="26706" b="-510"/>
          <a:stretch>
            <a:fillRect/>
          </a:stretch>
        </p:blipFill>
        <p:spPr bwMode="auto">
          <a:xfrm>
            <a:off x="611560" y="980728"/>
            <a:ext cx="3024336" cy="5040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5793" y="8806"/>
            <a:ext cx="9036496" cy="1084982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2eme embolisation partielle de la MAV</a:t>
            </a:r>
            <a:endParaRPr lang="fr-FR" dirty="0"/>
          </a:p>
        </p:txBody>
      </p:sp>
      <p:pic>
        <p:nvPicPr>
          <p:cNvPr id="2050" name="Picture 2" descr="C:\Users\PC002895\Desktop\lapersonne\Arterio 1\embol2\avant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572" t="2327" r="25263" b="44206"/>
          <a:stretch/>
        </p:blipFill>
        <p:spPr bwMode="auto">
          <a:xfrm>
            <a:off x="731099" y="985738"/>
            <a:ext cx="2502457" cy="31583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C002895\Desktop\lapersonne\Arterio 1\embol2\apre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234" t="6095" r="25319" b="1"/>
          <a:stretch/>
        </p:blipFill>
        <p:spPr bwMode="auto">
          <a:xfrm>
            <a:off x="5652120" y="1196752"/>
            <a:ext cx="3152775" cy="31583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èche droite 3"/>
          <p:cNvSpPr/>
          <p:nvPr/>
        </p:nvSpPr>
        <p:spPr>
          <a:xfrm>
            <a:off x="3563888" y="2564904"/>
            <a:ext cx="187220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2" name="Picture 4" descr="C:\Users\PC002895\Desktop\lapersonne\Arterio 1\embol2\apresx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011" r="25652"/>
          <a:stretch/>
        </p:blipFill>
        <p:spPr bwMode="auto">
          <a:xfrm>
            <a:off x="6228184" y="4363723"/>
            <a:ext cx="2276475" cy="24595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PC002895\Desktop\lapersonne\Arterio 1\embol2\avantx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171" t="19320" r="35115" b="20244"/>
          <a:stretch/>
        </p:blipFill>
        <p:spPr bwMode="auto">
          <a:xfrm>
            <a:off x="751712" y="4375249"/>
            <a:ext cx="2286434" cy="24033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èche droite 4"/>
          <p:cNvSpPr/>
          <p:nvPr/>
        </p:nvSpPr>
        <p:spPr>
          <a:xfrm>
            <a:off x="3563888" y="5373216"/>
            <a:ext cx="208823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3419872" y="126876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8/12/17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371393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78098"/>
          </a:xfrm>
        </p:spPr>
        <p:txBody>
          <a:bodyPr/>
          <a:lstStyle/>
          <a:p>
            <a:pPr algn="ctr"/>
            <a:r>
              <a:rPr lang="fr-FR" dirty="0" smtClean="0"/>
              <a:t>Suites </a:t>
            </a:r>
            <a:r>
              <a:rPr lang="fr-FR" dirty="0" err="1" smtClean="0"/>
              <a:t>immediates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755576" y="1412776"/>
            <a:ext cx="7772400" cy="18002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fr-FR" dirty="0" smtClean="0"/>
              <a:t>Simples, pas de phénomène ischémique ni hémorragique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 smtClean="0"/>
              <a:t>RAD avec </a:t>
            </a:r>
            <a:r>
              <a:rPr lang="fr-FR" dirty="0" err="1" smtClean="0"/>
              <a:t>biantiagregation</a:t>
            </a:r>
            <a:r>
              <a:rPr lang="fr-FR" dirty="0" smtClean="0"/>
              <a:t> plaquettaire.</a:t>
            </a:r>
          </a:p>
          <a:p>
            <a:pPr>
              <a:buFont typeface="Wingdings" panose="05000000000000000000" pitchFamily="2" charset="2"/>
              <a:buChar char="ü"/>
            </a:pPr>
            <a:endParaRPr lang="fr-FR" dirty="0"/>
          </a:p>
          <a:p>
            <a:pPr>
              <a:buFont typeface="Wingdings" panose="05000000000000000000" pitchFamily="2" charset="2"/>
              <a:buChar char="ü"/>
            </a:pPr>
            <a:endParaRPr lang="fr-FR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899592" y="2996952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 smtClean="0"/>
              <a:t>Suite de l’histoire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827585" y="4437112"/>
            <a:ext cx="8208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Monsieur L. n’a pas repris le travail, ne conduit pas, reste autonome pour les autres taches quotidiennes.</a:t>
            </a:r>
          </a:p>
          <a:p>
            <a:r>
              <a:rPr lang="fr-FR" dirty="0" smtClean="0"/>
              <a:t>Sur le plan clinique présente une apathie persistante sans déficit moteur, l’épilepsie est contrôlée par une monothérapie </a:t>
            </a:r>
            <a:r>
              <a:rPr lang="fr-FR" dirty="0" err="1" smtClean="0"/>
              <a:t>anti-epileptique</a:t>
            </a:r>
            <a:r>
              <a:rPr lang="fr-FR" dirty="0" smtClean="0"/>
              <a:t>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96909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Dans le futur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"/>
          </p:nvPr>
        </p:nvSpPr>
        <p:spPr>
          <a:xfrm>
            <a:off x="467544" y="1412776"/>
            <a:ext cx="3749040" cy="4572000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 smtClean="0">
                <a:solidFill>
                  <a:srgbClr val="FF0000"/>
                </a:solidFill>
              </a:rPr>
              <a:t>MAV</a:t>
            </a:r>
          </a:p>
          <a:p>
            <a:pPr marL="0" indent="0" algn="just">
              <a:buNone/>
            </a:pPr>
            <a:endParaRPr lang="fr-FR" dirty="0" smtClean="0"/>
          </a:p>
          <a:p>
            <a:pPr marL="0" indent="0" algn="just">
              <a:buNone/>
            </a:pPr>
            <a:r>
              <a:rPr lang="fr-FR" dirty="0" smtClean="0"/>
              <a:t>Embolisation dans les mois qui suivent +/- </a:t>
            </a:r>
            <a:r>
              <a:rPr lang="fr-FR" dirty="0" err="1" smtClean="0"/>
              <a:t>radiochirurgie</a:t>
            </a:r>
            <a:r>
              <a:rPr lang="fr-FR" dirty="0" smtClean="0"/>
              <a:t> sur le résidu 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499992" y="1412776"/>
            <a:ext cx="4182998" cy="4607024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>
                <a:solidFill>
                  <a:srgbClr val="FF0000"/>
                </a:solidFill>
              </a:rPr>
              <a:t>Anévrisme </a:t>
            </a:r>
            <a:r>
              <a:rPr lang="fr-FR" dirty="0" err="1" smtClean="0">
                <a:solidFill>
                  <a:srgbClr val="FF0000"/>
                </a:solidFill>
              </a:rPr>
              <a:t>sylvien</a:t>
            </a:r>
            <a:r>
              <a:rPr lang="fr-FR" dirty="0" smtClean="0">
                <a:solidFill>
                  <a:srgbClr val="FF0000"/>
                </a:solidFill>
              </a:rPr>
              <a:t> droit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smtClean="0"/>
              <a:t>Nécessité d’un traitement prophylactique.</a:t>
            </a:r>
          </a:p>
          <a:p>
            <a:pPr marL="0" indent="0">
              <a:buNone/>
            </a:pPr>
            <a:r>
              <a:rPr lang="fr-FR" dirty="0" smtClean="0"/>
              <a:t>Moyen? </a:t>
            </a:r>
            <a:r>
              <a:rPr lang="fr-FR" dirty="0" err="1" smtClean="0"/>
              <a:t>Delais</a:t>
            </a:r>
            <a:r>
              <a:rPr lang="fr-FR" dirty="0" smtClean="0"/>
              <a:t>?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2372828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Anamnèse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/>
              <a:t>Homme de 46 ans: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 smtClean="0"/>
              <a:t>Céphalée brutale le 2/12/2016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 smtClean="0"/>
              <a:t>Malaise sur le lieu de travail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 smtClean="0"/>
              <a:t>G14 initial</a:t>
            </a:r>
          </a:p>
          <a:p>
            <a:pPr marL="0" indent="0">
              <a:buNone/>
            </a:pPr>
            <a:r>
              <a:rPr lang="fr-FR" dirty="0" smtClean="0"/>
              <a:t>ATCD: Tabac actif 25 PA</a:t>
            </a:r>
          </a:p>
        </p:txBody>
      </p:sp>
    </p:spTree>
    <p:extLst>
      <p:ext uri="{BB962C8B-B14F-4D97-AF65-F5344CB8AC3E}">
        <p14:creationId xmlns="" xmlns:p14="http://schemas.microsoft.com/office/powerpoint/2010/main" val="377276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827584" y="188640"/>
            <a:ext cx="7772400" cy="954360"/>
          </a:xfrm>
        </p:spPr>
        <p:txBody>
          <a:bodyPr/>
          <a:lstStyle/>
          <a:p>
            <a:pPr algn="ctr"/>
            <a:r>
              <a:rPr lang="fr-FR" dirty="0" smtClean="0"/>
              <a:t>Imagerie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4294967295"/>
          </p:nvPr>
        </p:nvSpPr>
        <p:spPr>
          <a:xfrm>
            <a:off x="395536" y="5013176"/>
            <a:ext cx="5178154" cy="1296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/>
              <a:t>Hémorragie </a:t>
            </a:r>
            <a:r>
              <a:rPr lang="fr-FR" dirty="0"/>
              <a:t>méningée </a:t>
            </a:r>
            <a:r>
              <a:rPr lang="fr-FR" dirty="0" smtClean="0"/>
              <a:t>Fisher </a:t>
            </a:r>
            <a:r>
              <a:rPr lang="fr-FR" dirty="0"/>
              <a:t>4, WFNS </a:t>
            </a:r>
            <a:r>
              <a:rPr lang="fr-FR" dirty="0" smtClean="0"/>
              <a:t>II</a:t>
            </a:r>
            <a:r>
              <a:rPr lang="fr-FR" dirty="0" smtClean="0">
                <a:sym typeface="Wingdings" panose="05000000000000000000" pitchFamily="2" charset="2"/>
              </a:rPr>
              <a:t></a:t>
            </a:r>
            <a:r>
              <a:rPr lang="fr-FR" dirty="0" smtClean="0"/>
              <a:t>DVE et artériographie en urgence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987824" y="1148451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TDM </a:t>
            </a:r>
            <a:r>
              <a:rPr lang="fr-FR" dirty="0" smtClean="0"/>
              <a:t>sans injection</a:t>
            </a:r>
            <a:endParaRPr lang="fr-FR" dirty="0"/>
          </a:p>
        </p:txBody>
      </p:sp>
      <p:pic>
        <p:nvPicPr>
          <p:cNvPr id="1026" name="Picture 2" descr="C:\Users\PC002895\Desktop\lapersonne\diapo 1\LP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228" t="1" r="20208" b="-828"/>
          <a:stretch/>
        </p:blipFill>
        <p:spPr bwMode="auto">
          <a:xfrm>
            <a:off x="107504" y="1718826"/>
            <a:ext cx="3053918" cy="26754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C002895\Desktop\lapersonne\diapo 1\LP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889" r="24040" b="-1852"/>
          <a:stretch/>
        </p:blipFill>
        <p:spPr bwMode="auto">
          <a:xfrm>
            <a:off x="3151949" y="1718826"/>
            <a:ext cx="2786388" cy="27363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C002895\Desktop\lapersonne\diapo 1\LP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373" t="1" r="24419" b="439"/>
          <a:stretch/>
        </p:blipFill>
        <p:spPr bwMode="auto">
          <a:xfrm>
            <a:off x="5938337" y="1718825"/>
            <a:ext cx="2961602" cy="26754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PC002895\Desktop\lapersonne\diapo 1\LP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023" r="21250"/>
          <a:stretch/>
        </p:blipFill>
        <p:spPr bwMode="auto">
          <a:xfrm>
            <a:off x="5938337" y="4382732"/>
            <a:ext cx="2942378" cy="23392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9291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Nouveau dossier (2)\capHornuAvril2018\mr L\Arterio 1\CA.png"/>
          <p:cNvPicPr>
            <a:picLocks noChangeAspect="1" noChangeArrowheads="1"/>
          </p:cNvPicPr>
          <p:nvPr/>
        </p:nvPicPr>
        <p:blipFill>
          <a:blip r:embed="rId2" cstate="print"/>
          <a:srcRect l="26942" r="26872" b="1676"/>
          <a:stretch>
            <a:fillRect/>
          </a:stretch>
        </p:blipFill>
        <p:spPr bwMode="auto">
          <a:xfrm>
            <a:off x="323528" y="980728"/>
            <a:ext cx="3012659" cy="3096344"/>
          </a:xfrm>
          <a:prstGeom prst="rect">
            <a:avLst/>
          </a:prstGeom>
          <a:noFill/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1259632" y="188640"/>
            <a:ext cx="3939538" cy="954360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400" dirty="0" smtClean="0"/>
              <a:t>Imagerie</a:t>
            </a:r>
            <a:endParaRPr lang="fr-FR" sz="4400" dirty="0"/>
          </a:p>
        </p:txBody>
      </p:sp>
      <p:sp>
        <p:nvSpPr>
          <p:cNvPr id="5" name="ZoneTexte 5"/>
          <p:cNvSpPr txBox="1"/>
          <p:nvPr/>
        </p:nvSpPr>
        <p:spPr>
          <a:xfrm>
            <a:off x="4860032" y="954360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ARTERIOGRAPHIE</a:t>
            </a:r>
            <a:endParaRPr lang="fr-FR" sz="2400" dirty="0"/>
          </a:p>
        </p:txBody>
      </p:sp>
      <p:pic>
        <p:nvPicPr>
          <p:cNvPr id="6" name="Picture 2" descr="E:\Nouveau dossier (2)\capHornuAvril2018\mr L\Arterio 1\frog.png"/>
          <p:cNvPicPr>
            <a:picLocks noChangeAspect="1" noChangeArrowheads="1"/>
          </p:cNvPicPr>
          <p:nvPr/>
        </p:nvPicPr>
        <p:blipFill>
          <a:blip r:embed="rId3" cstate="print"/>
          <a:srcRect l="27382" t="9742" r="27947" b="27988"/>
          <a:stretch>
            <a:fillRect/>
          </a:stretch>
        </p:blipFill>
        <p:spPr bwMode="auto">
          <a:xfrm>
            <a:off x="251520" y="4049688"/>
            <a:ext cx="4172971" cy="2808312"/>
          </a:xfrm>
          <a:prstGeom prst="rect">
            <a:avLst/>
          </a:prstGeom>
          <a:noFill/>
        </p:spPr>
      </p:pic>
      <p:pic>
        <p:nvPicPr>
          <p:cNvPr id="7" name="Picture 3" descr="E:\Nouveau dossier (2)\capHornuAvril2018\mr L\Arterio 1\canvas.png"/>
          <p:cNvPicPr>
            <a:picLocks noChangeAspect="1" noChangeArrowheads="1"/>
          </p:cNvPicPr>
          <p:nvPr/>
        </p:nvPicPr>
        <p:blipFill>
          <a:blip r:embed="rId4" cstate="print"/>
          <a:srcRect l="50703" t="2839" r="27370" b="21941"/>
          <a:stretch>
            <a:fillRect/>
          </a:stretch>
        </p:blipFill>
        <p:spPr bwMode="auto">
          <a:xfrm>
            <a:off x="5004048" y="1484784"/>
            <a:ext cx="3024336" cy="50090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802926" y="0"/>
            <a:ext cx="7772400" cy="954360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 smtClean="0"/>
              <a:t>Imagerie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536998" y="895423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ARTERIOGRAPHIE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851920" y="148478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MAV</a:t>
            </a:r>
            <a:endParaRPr lang="fr-FR" dirty="0"/>
          </a:p>
        </p:txBody>
      </p:sp>
      <p:pic>
        <p:nvPicPr>
          <p:cNvPr id="3075" name="Picture 3" descr="C:\Users\PC002895\Desktop\lapersonne\Arterio 1\MAValim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430" t="2324" r="26797" b="11607"/>
          <a:stretch/>
        </p:blipFill>
        <p:spPr bwMode="auto">
          <a:xfrm>
            <a:off x="107504" y="1196752"/>
            <a:ext cx="3525726" cy="31322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PC002895\Desktop\lapersonne\Arterio 1\MAVnidu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834" t="2017" r="27497" b="3071"/>
          <a:stretch/>
        </p:blipFill>
        <p:spPr bwMode="auto">
          <a:xfrm>
            <a:off x="5652120" y="1196752"/>
            <a:ext cx="3197474" cy="31322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PC002895\Desktop\lapersonne\Arterio 1\MAVdrainage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943" t="3620" r="26561"/>
          <a:stretch/>
        </p:blipFill>
        <p:spPr bwMode="auto">
          <a:xfrm>
            <a:off x="3469007" y="4328974"/>
            <a:ext cx="2440238" cy="24420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0571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3162501" y="44624"/>
            <a:ext cx="3939538" cy="954360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400" dirty="0" smtClean="0"/>
              <a:t>Imagerie</a:t>
            </a:r>
            <a:endParaRPr lang="fr-FR" sz="4400" dirty="0"/>
          </a:p>
        </p:txBody>
      </p:sp>
      <p:sp>
        <p:nvSpPr>
          <p:cNvPr id="6" name="ZoneTexte 5"/>
          <p:cNvSpPr txBox="1"/>
          <p:nvPr/>
        </p:nvSpPr>
        <p:spPr>
          <a:xfrm>
            <a:off x="4860032" y="954360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ARTERIOGRAPHIE</a:t>
            </a:r>
            <a:endParaRPr lang="fr-FR" sz="2400" dirty="0"/>
          </a:p>
        </p:txBody>
      </p:sp>
      <p:pic>
        <p:nvPicPr>
          <p:cNvPr id="2051" name="Picture 3" descr="C:\Users\PC002895\Desktop\lapersonne\Arterio 1\g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471" r="23331" b="263"/>
          <a:stretch/>
        </p:blipFill>
        <p:spPr bwMode="auto">
          <a:xfrm>
            <a:off x="139972" y="582105"/>
            <a:ext cx="3927972" cy="34265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PC002895\Desktop\lapersonne\Arterio 1\G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040" r="21040"/>
          <a:stretch/>
        </p:blipFill>
        <p:spPr bwMode="auto">
          <a:xfrm>
            <a:off x="0" y="4024234"/>
            <a:ext cx="3173352" cy="264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5652120" y="1379880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Anévrismes</a:t>
            </a:r>
            <a:endParaRPr lang="fr-FR" sz="2800" dirty="0"/>
          </a:p>
        </p:txBody>
      </p:sp>
      <p:cxnSp>
        <p:nvCxnSpPr>
          <p:cNvPr id="15" name="Connecteur droit avec flèche 14"/>
          <p:cNvCxnSpPr/>
          <p:nvPr/>
        </p:nvCxnSpPr>
        <p:spPr>
          <a:xfrm flipH="1">
            <a:off x="3186258" y="3078832"/>
            <a:ext cx="1827549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5013807" y="2915071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CA: responsable du saignement: 6,9mm</a:t>
            </a:r>
            <a:endParaRPr lang="fr-FR" sz="1400" dirty="0"/>
          </a:p>
        </p:txBody>
      </p:sp>
      <p:cxnSp>
        <p:nvCxnSpPr>
          <p:cNvPr id="21" name="Connecteur droit avec flèche 20"/>
          <p:cNvCxnSpPr/>
          <p:nvPr/>
        </p:nvCxnSpPr>
        <p:spPr>
          <a:xfrm flipH="1" flipV="1">
            <a:off x="2103958" y="1988840"/>
            <a:ext cx="2452712" cy="720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4644008" y="1931948"/>
            <a:ext cx="4001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M1 gauche:  </a:t>
            </a:r>
            <a:r>
              <a:rPr lang="el-GR" sz="1400" dirty="0" smtClean="0">
                <a:latin typeface="Arial Narrow"/>
              </a:rPr>
              <a:t>Φ</a:t>
            </a:r>
            <a:r>
              <a:rPr lang="fr-FR" sz="1400" dirty="0" smtClean="0"/>
              <a:t>6,46mm, collet 4,98, hauteur 5,02</a:t>
            </a:r>
            <a:endParaRPr lang="fr-FR" sz="1400" dirty="0"/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2339752" y="5085184"/>
            <a:ext cx="187220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4349686" y="4931295"/>
            <a:ext cx="3678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M1-M2 gauche: </a:t>
            </a:r>
            <a:r>
              <a:rPr lang="el-GR" sz="1400" dirty="0" smtClean="0">
                <a:latin typeface="Arial Narrow"/>
              </a:rPr>
              <a:t>Φ</a:t>
            </a:r>
            <a:r>
              <a:rPr lang="fr-FR" sz="1400" dirty="0" smtClean="0">
                <a:latin typeface="Arial Narrow"/>
              </a:rPr>
              <a:t> 2,53, hauteur 4,16</a:t>
            </a:r>
            <a:endParaRPr lang="fr-FR" sz="1400" dirty="0"/>
          </a:p>
        </p:txBody>
      </p:sp>
      <p:sp>
        <p:nvSpPr>
          <p:cNvPr id="3" name="ZoneTexte 2"/>
          <p:cNvSpPr txBox="1"/>
          <p:nvPr/>
        </p:nvSpPr>
        <p:spPr>
          <a:xfrm>
            <a:off x="467544" y="585028"/>
            <a:ext cx="864096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51520" y="4024234"/>
            <a:ext cx="648072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248913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802926" y="0"/>
            <a:ext cx="7772400" cy="954360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 smtClean="0"/>
              <a:t>Imagerie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427984" y="88831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ARTERIOGRAPHIE</a:t>
            </a:r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5292080" y="129255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Anévrismes</a:t>
            </a:r>
            <a:endParaRPr lang="fr-FR" dirty="0"/>
          </a:p>
        </p:txBody>
      </p:sp>
      <p:pic>
        <p:nvPicPr>
          <p:cNvPr id="1028" name="Picture 4" descr="C:\Users\PC002895\Desktop\lapersonne\Arterio 1\D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251" r="25749"/>
          <a:stretch/>
        </p:blipFill>
        <p:spPr bwMode="auto">
          <a:xfrm>
            <a:off x="179512" y="1477222"/>
            <a:ext cx="4934612" cy="47646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03486" y="1477222"/>
            <a:ext cx="1028154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  <p:cxnSp>
        <p:nvCxnSpPr>
          <p:cNvPr id="13" name="Connecteur droit avec flèche 12"/>
          <p:cNvCxnSpPr/>
          <p:nvPr/>
        </p:nvCxnSpPr>
        <p:spPr>
          <a:xfrm flipH="1">
            <a:off x="1547664" y="4437112"/>
            <a:ext cx="4032448" cy="14401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5508104" y="4273351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M1-M2 droite </a:t>
            </a:r>
            <a:r>
              <a:rPr lang="el-GR" sz="1400" dirty="0">
                <a:latin typeface="Arial Narrow"/>
              </a:rPr>
              <a:t>Φ </a:t>
            </a:r>
            <a:r>
              <a:rPr lang="fr-FR" sz="1400" dirty="0" smtClean="0">
                <a:latin typeface="Arial Narrow"/>
              </a:rPr>
              <a:t> </a:t>
            </a:r>
            <a:r>
              <a:rPr lang="fr-FR" sz="1400" dirty="0" smtClean="0"/>
              <a:t>2,23mmn hauteur 1,80mm</a:t>
            </a:r>
            <a:endParaRPr lang="fr-FR" sz="1400" dirty="0"/>
          </a:p>
        </p:txBody>
      </p:sp>
    </p:spTree>
    <p:extLst>
      <p:ext uri="{BB962C8B-B14F-4D97-AF65-F5344CB8AC3E}">
        <p14:creationId xmlns="" xmlns:p14="http://schemas.microsoft.com/office/powerpoint/2010/main" val="70937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IRM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E:\Nouveau dossier (2)\capHornuAvril2018\mr L\Arterio 1\IRM.png"/>
          <p:cNvPicPr>
            <a:picLocks noChangeAspect="1" noChangeArrowheads="1"/>
          </p:cNvPicPr>
          <p:nvPr/>
        </p:nvPicPr>
        <p:blipFill>
          <a:blip r:embed="rId2" cstate="print"/>
          <a:srcRect l="34209" t="9242" r="30096" b="7578"/>
          <a:stretch>
            <a:fillRect/>
          </a:stretch>
        </p:blipFill>
        <p:spPr bwMode="auto">
          <a:xfrm>
            <a:off x="467544" y="1412776"/>
            <a:ext cx="4176464" cy="4698522"/>
          </a:xfrm>
          <a:prstGeom prst="rect">
            <a:avLst/>
          </a:prstGeom>
          <a:noFill/>
        </p:spPr>
      </p:pic>
      <p:pic>
        <p:nvPicPr>
          <p:cNvPr id="2051" name="Picture 3" descr="E:\Nouveau dossier (2)\capHornuAvril2018\mr L\Arterio 1\irm2.png"/>
          <p:cNvPicPr>
            <a:picLocks noChangeAspect="1" noChangeArrowheads="1"/>
          </p:cNvPicPr>
          <p:nvPr/>
        </p:nvPicPr>
        <p:blipFill>
          <a:blip r:embed="rId3" cstate="print"/>
          <a:srcRect l="35129" t="8089" r="33631" b="6980"/>
          <a:stretch>
            <a:fillRect/>
          </a:stretch>
        </p:blipFill>
        <p:spPr bwMode="auto">
          <a:xfrm>
            <a:off x="4860032" y="1412776"/>
            <a:ext cx="3672408" cy="48200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778098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Bilan diagnostic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>
          <a:xfrm>
            <a:off x="35496" y="980728"/>
            <a:ext cx="8651304" cy="5544616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fr-FR" dirty="0" smtClean="0"/>
              <a:t>Anévrisme CA à l’origine du saignement </a:t>
            </a:r>
            <a:r>
              <a:rPr lang="fr-FR" dirty="0" err="1" smtClean="0"/>
              <a:t>embolisé</a:t>
            </a:r>
            <a:r>
              <a:rPr lang="fr-FR" dirty="0" smtClean="0"/>
              <a:t> d’emblée</a:t>
            </a:r>
          </a:p>
          <a:p>
            <a:pPr marL="514350" indent="-514350">
              <a:buAutoNum type="arabicPeriod"/>
            </a:pPr>
            <a:r>
              <a:rPr lang="fr-FR" dirty="0" smtClean="0"/>
              <a:t>2 anévrismes </a:t>
            </a:r>
            <a:r>
              <a:rPr lang="fr-FR" dirty="0" err="1" smtClean="0"/>
              <a:t>Sylviens</a:t>
            </a:r>
            <a:r>
              <a:rPr lang="fr-FR" dirty="0" smtClean="0"/>
              <a:t> gauches et un </a:t>
            </a:r>
            <a:r>
              <a:rPr lang="fr-FR" dirty="0" err="1"/>
              <a:t>S</a:t>
            </a:r>
            <a:r>
              <a:rPr lang="fr-FR" dirty="0" err="1" smtClean="0"/>
              <a:t>ylvien</a:t>
            </a:r>
            <a:r>
              <a:rPr lang="fr-FR" dirty="0" smtClean="0"/>
              <a:t> droit </a:t>
            </a:r>
          </a:p>
          <a:p>
            <a:pPr marL="514350" indent="-514350">
              <a:buAutoNum type="arabicPeriod"/>
            </a:pPr>
            <a:r>
              <a:rPr lang="fr-FR" dirty="0" smtClean="0"/>
              <a:t>MAV frontale </a:t>
            </a:r>
            <a:r>
              <a:rPr lang="fr-FR" dirty="0" err="1" smtClean="0"/>
              <a:t>Spetzler</a:t>
            </a:r>
            <a:r>
              <a:rPr lang="fr-FR" dirty="0" smtClean="0"/>
              <a:t> 3 ayant saignée</a:t>
            </a:r>
          </a:p>
          <a:p>
            <a:pPr marL="514350" indent="-514350">
              <a:buAutoNum type="arabicPeriod"/>
            </a:pPr>
            <a:endParaRPr lang="fr-FR" dirty="0" smtClean="0"/>
          </a:p>
          <a:p>
            <a:pPr marL="514350" indent="-514350">
              <a:buAutoNum type="arabicPeriod"/>
            </a:pPr>
            <a:endParaRPr lang="fr-FR" dirty="0"/>
          </a:p>
        </p:txBody>
      </p:sp>
      <p:pic>
        <p:nvPicPr>
          <p:cNvPr id="2050" name="Picture 2" descr="C:\Users\PC002895\Desktop\lapersonne\supplementary_spetzler-martin_avm_grading_sc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273634"/>
            <a:ext cx="5636978" cy="30102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07504" y="6273225"/>
            <a:ext cx="87849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Lawton MT, Kim H, </a:t>
            </a:r>
            <a:r>
              <a:rPr lang="fr-FR" sz="1000" dirty="0" err="1"/>
              <a:t>McCulloch</a:t>
            </a:r>
            <a:r>
              <a:rPr lang="fr-FR" sz="1000" dirty="0"/>
              <a:t> CE, </a:t>
            </a:r>
            <a:r>
              <a:rPr lang="fr-FR" sz="1000" dirty="0" err="1"/>
              <a:t>Mikhak</a:t>
            </a:r>
            <a:r>
              <a:rPr lang="fr-FR" sz="1000" dirty="0"/>
              <a:t> B, Young WL. A </a:t>
            </a:r>
            <a:r>
              <a:rPr lang="fr-FR" sz="1000" dirty="0" err="1"/>
              <a:t>supplementary</a:t>
            </a:r>
            <a:r>
              <a:rPr lang="fr-FR" sz="1000" dirty="0"/>
              <a:t> </a:t>
            </a:r>
            <a:r>
              <a:rPr lang="fr-FR" sz="1000" dirty="0" err="1"/>
              <a:t>grading</a:t>
            </a:r>
            <a:r>
              <a:rPr lang="fr-FR" sz="1000" dirty="0"/>
              <a:t> </a:t>
            </a:r>
            <a:r>
              <a:rPr lang="fr-FR" sz="1000" dirty="0" err="1"/>
              <a:t>scale</a:t>
            </a:r>
            <a:r>
              <a:rPr lang="fr-FR" sz="1000" dirty="0"/>
              <a:t> for </a:t>
            </a:r>
            <a:r>
              <a:rPr lang="fr-FR" sz="1000" dirty="0" err="1"/>
              <a:t>selecting</a:t>
            </a:r>
            <a:r>
              <a:rPr lang="fr-FR" sz="1000" dirty="0"/>
              <a:t> patients </a:t>
            </a:r>
            <a:r>
              <a:rPr lang="fr-FR" sz="1000" dirty="0" err="1"/>
              <a:t>with</a:t>
            </a:r>
            <a:r>
              <a:rPr lang="fr-FR" sz="1000" dirty="0"/>
              <a:t> </a:t>
            </a:r>
            <a:r>
              <a:rPr lang="fr-FR" sz="1000" dirty="0" err="1"/>
              <a:t>brain</a:t>
            </a:r>
            <a:r>
              <a:rPr lang="fr-FR" sz="1000" dirty="0"/>
              <a:t> </a:t>
            </a:r>
            <a:r>
              <a:rPr lang="fr-FR" sz="1000" dirty="0" err="1"/>
              <a:t>arteriovenous</a:t>
            </a:r>
            <a:r>
              <a:rPr lang="fr-FR" sz="1000" dirty="0"/>
              <a:t> malformations for </a:t>
            </a:r>
            <a:r>
              <a:rPr lang="fr-FR" sz="1000" dirty="0" err="1"/>
              <a:t>surgery</a:t>
            </a:r>
            <a:r>
              <a:rPr lang="fr-FR" sz="1000" dirty="0"/>
              <a:t>. </a:t>
            </a:r>
            <a:r>
              <a:rPr lang="fr-FR" sz="1000" dirty="0" err="1"/>
              <a:t>Neurosurgery</a:t>
            </a:r>
            <a:r>
              <a:rPr lang="fr-FR" sz="1000" dirty="0"/>
              <a:t>. 2010 Apr;66(4):702-13</a:t>
            </a:r>
          </a:p>
          <a:p>
            <a:endParaRPr lang="fr-FR" sz="1000" dirty="0"/>
          </a:p>
        </p:txBody>
      </p:sp>
    </p:spTree>
    <p:extLst>
      <p:ext uri="{BB962C8B-B14F-4D97-AF65-F5344CB8AC3E}">
        <p14:creationId xmlns="" xmlns:p14="http://schemas.microsoft.com/office/powerpoint/2010/main" val="18732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itaux">
  <a:themeElements>
    <a:clrScheme name="Capitaux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pitaux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pitaux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7649</TotalTime>
  <Words>386</Words>
  <Application>Microsoft Office PowerPoint</Application>
  <PresentationFormat>On-screen Show (4:3)</PresentationFormat>
  <Paragraphs>79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Capitaux</vt:lpstr>
      <vt:lpstr>MAV cérébrale</vt:lpstr>
      <vt:lpstr>Anamnèse</vt:lpstr>
      <vt:lpstr>Imagerie</vt:lpstr>
      <vt:lpstr>Slide 4</vt:lpstr>
      <vt:lpstr>Slide 5</vt:lpstr>
      <vt:lpstr>Slide 6</vt:lpstr>
      <vt:lpstr> </vt:lpstr>
      <vt:lpstr>IRM</vt:lpstr>
      <vt:lpstr>Bilan diagnostic</vt:lpstr>
      <vt:lpstr>Décision staff neuro-vasculaire</vt:lpstr>
      <vt:lpstr>Stratégie thérapeutique</vt:lpstr>
      <vt:lpstr>Post embolisation immédiate:</vt:lpstr>
      <vt:lpstr>Nécessité de passage par la Sylvienne gauche pour la suite de la PEC de la MAV</vt:lpstr>
      <vt:lpstr>Sécurisation chirurgicale</vt:lpstr>
      <vt:lpstr>Slide 15</vt:lpstr>
      <vt:lpstr>2eme embolisation partielle de la MAV</vt:lpstr>
      <vt:lpstr>Suites immediates</vt:lpstr>
      <vt:lpstr>Dans le futur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MAV cérébrale</dc:title>
  <dc:creator>PC002895</dc:creator>
  <cp:lastModifiedBy>alice</cp:lastModifiedBy>
  <cp:revision>44</cp:revision>
  <dcterms:created xsi:type="dcterms:W3CDTF">2018-03-24T10:59:07Z</dcterms:created>
  <dcterms:modified xsi:type="dcterms:W3CDTF">2018-04-06T08:39:27Z</dcterms:modified>
</cp:coreProperties>
</file>